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anrope ExtraBold" pitchFamily="50" charset="0"/>
      <p:bold r:id="rId29"/>
    </p:embeddedFont>
    <p:embeddedFont>
      <p:font typeface="Manrope Light" pitchFamily="50" charset="0"/>
      <p:regular r:id="rId30"/>
      <p:bold r:id="rId31"/>
    </p:embeddedFont>
    <p:embeddedFont>
      <p:font typeface="Manrope Medium" pitchFamily="50" charset="0"/>
      <p:regular r:id="rId32"/>
      <p:bold r:id="rId33"/>
    </p:embeddedFont>
    <p:embeddedFont>
      <p:font typeface="Manrope SemiBold" pitchFamily="50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mlKx2aYVJnOiMD7IKqoBIjKUq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900" b="0" i="0" u="none" strike="noStrike" cap="none" dirty="0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Arial"/>
              </a:rPr>
              <a:t>Total</a:t>
            </a:r>
            <a:r>
              <a:rPr lang="en-US" dirty="0"/>
              <a:t> </a:t>
            </a:r>
            <a:r>
              <a:rPr lang="en-US" sz="1900" b="0" i="0" u="none" strike="noStrike" kern="1200" cap="none" spc="0" baseline="0" dirty="0">
                <a:solidFill>
                  <a:srgbClr val="7F2C2F"/>
                </a:solidFill>
                <a:latin typeface="Manrope Medium"/>
                <a:ea typeface="Manrope Medium"/>
                <a:cs typeface="Manrope Medium"/>
              </a:rPr>
              <a:t>Visitors to NYC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Domestic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Sheet1!$A$2:$A$26</c:f>
              <c:numCache>
                <c:formatCode>General</c:formatCode>
                <c:ptCount val="25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  <c:pt idx="6">
                  <c:v>1997</c:v>
                </c:pt>
                <c:pt idx="7">
                  <c:v>1998</c:v>
                </c:pt>
                <c:pt idx="8">
                  <c:v>1999</c:v>
                </c:pt>
                <c:pt idx="9">
                  <c:v>2000</c:v>
                </c:pt>
                <c:pt idx="10">
                  <c:v>2001</c:v>
                </c:pt>
                <c:pt idx="11">
                  <c:v>2002</c:v>
                </c:pt>
                <c:pt idx="12">
                  <c:v>2003</c:v>
                </c:pt>
                <c:pt idx="13">
                  <c:v>2004</c:v>
                </c:pt>
                <c:pt idx="14">
                  <c:v>2005</c:v>
                </c:pt>
                <c:pt idx="15">
                  <c:v>2006</c:v>
                </c:pt>
                <c:pt idx="16">
                  <c:v>2007</c:v>
                </c:pt>
                <c:pt idx="17">
                  <c:v>2008</c:v>
                </c:pt>
                <c:pt idx="18">
                  <c:v>2009</c:v>
                </c:pt>
                <c:pt idx="19">
                  <c:v>2010</c:v>
                </c:pt>
                <c:pt idx="20">
                  <c:v>2011</c:v>
                </c:pt>
                <c:pt idx="21">
                  <c:v>2012</c:v>
                </c:pt>
                <c:pt idx="22">
                  <c:v>2013</c:v>
                </c:pt>
                <c:pt idx="23">
                  <c:v>2014</c:v>
                </c:pt>
                <c:pt idx="24">
                  <c:v>2015</c:v>
                </c:pt>
              </c:numCache>
            </c:num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19</c:v>
                </c:pt>
                <c:pt idx="1">
                  <c:v>21</c:v>
                </c:pt>
                <c:pt idx="2">
                  <c:v>20.5</c:v>
                </c:pt>
                <c:pt idx="3">
                  <c:v>20</c:v>
                </c:pt>
                <c:pt idx="4">
                  <c:v>22</c:v>
                </c:pt>
                <c:pt idx="5">
                  <c:v>22.3</c:v>
                </c:pt>
                <c:pt idx="6">
                  <c:v>28</c:v>
                </c:pt>
                <c:pt idx="7">
                  <c:v>28</c:v>
                </c:pt>
                <c:pt idx="8">
                  <c:v>30</c:v>
                </c:pt>
                <c:pt idx="9">
                  <c:v>29.8</c:v>
                </c:pt>
                <c:pt idx="10">
                  <c:v>29.8</c:v>
                </c:pt>
                <c:pt idx="11">
                  <c:v>30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36</c:v>
                </c:pt>
                <c:pt idx="17">
                  <c:v>36</c:v>
                </c:pt>
                <c:pt idx="18">
                  <c:v>35</c:v>
                </c:pt>
                <c:pt idx="19">
                  <c:v>39</c:v>
                </c:pt>
                <c:pt idx="20">
                  <c:v>40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7-9D47-9AD9-989E689C8E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International</c:v>
                </c:pt>
              </c:strCache>
            </c:strRef>
          </c:tx>
          <c:spPr>
            <a:solidFill>
              <a:srgbClr val="FF595E"/>
            </a:solidFill>
            <a:ln>
              <a:noFill/>
            </a:ln>
            <a:effectLst/>
          </c:spPr>
          <c:invertIfNegative val="0"/>
          <c:cat>
            <c:numRef>
              <c:f>Sheet1!$A$2:$A$26</c:f>
              <c:numCache>
                <c:formatCode>General</c:formatCode>
                <c:ptCount val="25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  <c:pt idx="6">
                  <c:v>1997</c:v>
                </c:pt>
                <c:pt idx="7">
                  <c:v>1998</c:v>
                </c:pt>
                <c:pt idx="8">
                  <c:v>1999</c:v>
                </c:pt>
                <c:pt idx="9">
                  <c:v>2000</c:v>
                </c:pt>
                <c:pt idx="10">
                  <c:v>2001</c:v>
                </c:pt>
                <c:pt idx="11">
                  <c:v>2002</c:v>
                </c:pt>
                <c:pt idx="12">
                  <c:v>2003</c:v>
                </c:pt>
                <c:pt idx="13">
                  <c:v>2004</c:v>
                </c:pt>
                <c:pt idx="14">
                  <c:v>2005</c:v>
                </c:pt>
                <c:pt idx="15">
                  <c:v>2006</c:v>
                </c:pt>
                <c:pt idx="16">
                  <c:v>2007</c:v>
                </c:pt>
                <c:pt idx="17">
                  <c:v>2008</c:v>
                </c:pt>
                <c:pt idx="18">
                  <c:v>2009</c:v>
                </c:pt>
                <c:pt idx="19">
                  <c:v>2010</c:v>
                </c:pt>
                <c:pt idx="20">
                  <c:v>2011</c:v>
                </c:pt>
                <c:pt idx="21">
                  <c:v>2012</c:v>
                </c:pt>
                <c:pt idx="22">
                  <c:v>2013</c:v>
                </c:pt>
                <c:pt idx="23">
                  <c:v>2014</c:v>
                </c:pt>
                <c:pt idx="24">
                  <c:v>2015</c:v>
                </c:pt>
              </c:numCache>
            </c:num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  <c:pt idx="10">
                  <c:v>4</c:v>
                </c:pt>
                <c:pt idx="11">
                  <c:v>4</c:v>
                </c:pt>
                <c:pt idx="12">
                  <c:v>3</c:v>
                </c:pt>
                <c:pt idx="13">
                  <c:v>6</c:v>
                </c:pt>
                <c:pt idx="14">
                  <c:v>7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8</c:v>
                </c:pt>
                <c:pt idx="19">
                  <c:v>10</c:v>
                </c:pt>
                <c:pt idx="20">
                  <c:v>11</c:v>
                </c:pt>
                <c:pt idx="21">
                  <c:v>12</c:v>
                </c:pt>
                <c:pt idx="22">
                  <c:v>12</c:v>
                </c:pt>
                <c:pt idx="23">
                  <c:v>13</c:v>
                </c:pt>
                <c:pt idx="2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E7-9D47-9AD9-989E689C8E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106951871"/>
        <c:axId val="2106758703"/>
      </c:barChart>
      <c:catAx>
        <c:axId val="210695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106758703"/>
        <c:crosses val="autoZero"/>
        <c:auto val="1"/>
        <c:lblAlgn val="ctr"/>
        <c:lblOffset val="100"/>
        <c:noMultiLvlLbl val="0"/>
      </c:catAx>
      <c:valAx>
        <c:axId val="2106758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106951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8dc22b566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108dc22b566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8dc22b566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108dc22b566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dc22b56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g108dc22b5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8dc22b5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108dc22b5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108dc22b5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7"/>
          <p:cNvPicPr preferRelativeResize="0"/>
          <p:nvPr/>
        </p:nvPicPr>
        <p:blipFill rotWithShape="1">
          <a:blip r:embed="rId2">
            <a:alphaModFix amt="28000"/>
          </a:blip>
          <a:srcRect r="70825"/>
          <a:stretch/>
        </p:blipFill>
        <p:spPr>
          <a:xfrm>
            <a:off x="1416624" y="-464367"/>
            <a:ext cx="3138975" cy="33622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17" descr="Airbnb logo coupon empresa privada, logo de airbnb, texto, marca, Servicio  png | PNGWing"/>
          <p:cNvPicPr preferRelativeResize="0"/>
          <p:nvPr/>
        </p:nvPicPr>
        <p:blipFill rotWithShape="1">
          <a:blip r:embed="rId3">
            <a:alphaModFix/>
          </a:blip>
          <a:srcRect l="24112" t="3999" r="23399" b="31999"/>
          <a:stretch/>
        </p:blipFill>
        <p:spPr>
          <a:xfrm>
            <a:off x="11353800" y="6014023"/>
            <a:ext cx="653670" cy="68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7"/>
          <p:cNvPicPr preferRelativeResize="0"/>
          <p:nvPr/>
        </p:nvPicPr>
        <p:blipFill rotWithShape="1">
          <a:blip r:embed="rId4">
            <a:alphaModFix/>
          </a:blip>
          <a:srcRect l="18733" t="89" r="64157" b="-89"/>
          <a:stretch/>
        </p:blipFill>
        <p:spPr>
          <a:xfrm>
            <a:off x="0" y="0"/>
            <a:ext cx="17816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7"/>
          <p:cNvSpPr/>
          <p:nvPr/>
        </p:nvSpPr>
        <p:spPr>
          <a:xfrm>
            <a:off x="0" y="0"/>
            <a:ext cx="1781700" cy="6858000"/>
          </a:xfrm>
          <a:prstGeom prst="rect">
            <a:avLst/>
          </a:prstGeom>
          <a:solidFill>
            <a:schemeClr val="dk1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8" descr="A picture containing text, building, city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5759" r="575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6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>
            <a:off x="1" y="1"/>
            <a:ext cx="12192000" cy="1200150"/>
          </a:xfrm>
          <a:prstGeom prst="rect">
            <a:avLst/>
          </a:prstGeom>
          <a:solidFill>
            <a:srgbClr val="CC474C">
              <a:alpha val="3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 txBox="1"/>
          <p:nvPr/>
        </p:nvSpPr>
        <p:spPr>
          <a:xfrm>
            <a:off x="828675" y="357189"/>
            <a:ext cx="385762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g10c0b2a7386_0_7"/>
          <p:cNvPicPr preferRelativeResize="0"/>
          <p:nvPr/>
        </p:nvPicPr>
        <p:blipFill rotWithShape="1">
          <a:blip r:embed="rId2">
            <a:alphaModFix/>
          </a:blip>
          <a:srcRect l="38197" r="26915"/>
          <a:stretch/>
        </p:blipFill>
        <p:spPr>
          <a:xfrm>
            <a:off x="7938675" y="0"/>
            <a:ext cx="42534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g10c0b2a7386_0_7"/>
          <p:cNvSpPr/>
          <p:nvPr/>
        </p:nvSpPr>
        <p:spPr>
          <a:xfrm>
            <a:off x="7938675" y="0"/>
            <a:ext cx="4253400" cy="6858000"/>
          </a:xfrm>
          <a:prstGeom prst="rect">
            <a:avLst/>
          </a:prstGeom>
          <a:solidFill>
            <a:schemeClr val="dk1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10c0b2a7386_0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g10c0b2a7386_0_7" descr="Airbnb logo coupon empresa privada, logo de airbnb, texto, marca, Servicio  png | PNGWing"/>
          <p:cNvPicPr preferRelativeResize="0"/>
          <p:nvPr/>
        </p:nvPicPr>
        <p:blipFill rotWithShape="1">
          <a:blip r:embed="rId3">
            <a:alphaModFix/>
          </a:blip>
          <a:srcRect l="24112" t="4000" r="23399" b="32000"/>
          <a:stretch/>
        </p:blipFill>
        <p:spPr>
          <a:xfrm>
            <a:off x="11353800" y="6014023"/>
            <a:ext cx="653669" cy="683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g10c0b2a7386_0_7"/>
          <p:cNvCxnSpPr/>
          <p:nvPr/>
        </p:nvCxnSpPr>
        <p:spPr>
          <a:xfrm rot="10800000" flipH="1">
            <a:off x="838200" y="1667549"/>
            <a:ext cx="6633600" cy="3300"/>
          </a:xfrm>
          <a:prstGeom prst="straightConnector1">
            <a:avLst/>
          </a:prstGeom>
          <a:noFill/>
          <a:ln w="19050" cap="flat" cmpd="sng">
            <a:solidFill>
              <a:srgbClr val="CC474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_ONLY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g10c0b2a7386_0_21"/>
          <p:cNvPicPr preferRelativeResize="0"/>
          <p:nvPr/>
        </p:nvPicPr>
        <p:blipFill rotWithShape="1">
          <a:blip r:embed="rId2">
            <a:alphaModFix/>
          </a:blip>
          <a:srcRect r="10633" b="3929"/>
          <a:stretch/>
        </p:blipFill>
        <p:spPr>
          <a:xfrm>
            <a:off x="0" y="0"/>
            <a:ext cx="4253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10c0b2a7386_0_21"/>
          <p:cNvSpPr/>
          <p:nvPr/>
        </p:nvSpPr>
        <p:spPr>
          <a:xfrm>
            <a:off x="3000" y="0"/>
            <a:ext cx="4253400" cy="6858000"/>
          </a:xfrm>
          <a:prstGeom prst="rect">
            <a:avLst/>
          </a:prstGeom>
          <a:solidFill>
            <a:schemeClr val="dk1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g10c0b2a7386_0_21" descr="Airbnb logo coupon empresa privada, logo de airbnb, texto, marca, Servicio  png | PNGWing"/>
          <p:cNvPicPr preferRelativeResize="0"/>
          <p:nvPr/>
        </p:nvPicPr>
        <p:blipFill rotWithShape="1">
          <a:blip r:embed="rId3">
            <a:alphaModFix/>
          </a:blip>
          <a:srcRect l="24112" t="4000" r="23399" b="32000"/>
          <a:stretch/>
        </p:blipFill>
        <p:spPr>
          <a:xfrm>
            <a:off x="152400" y="6014023"/>
            <a:ext cx="653669" cy="68357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g10c0b2a7386_0_21"/>
          <p:cNvSpPr txBox="1">
            <a:spLocks noGrp="1"/>
          </p:cNvSpPr>
          <p:nvPr>
            <p:ph type="title"/>
          </p:nvPr>
        </p:nvSpPr>
        <p:spPr>
          <a:xfrm>
            <a:off x="4876800" y="365125"/>
            <a:ext cx="6946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g10c0b2a7386_0_21"/>
          <p:cNvCxnSpPr/>
          <p:nvPr/>
        </p:nvCxnSpPr>
        <p:spPr>
          <a:xfrm rot="10800000" flipH="1">
            <a:off x="4876800" y="1667549"/>
            <a:ext cx="6633600" cy="3300"/>
          </a:xfrm>
          <a:prstGeom prst="straightConnector1">
            <a:avLst/>
          </a:prstGeom>
          <a:noFill/>
          <a:ln w="19050" cap="flat" cmpd="sng">
            <a:solidFill>
              <a:srgbClr val="CC474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19" descr="Airbnb logo coupon empresa privada, logo de airbnb, texto, marca, Servicio  png | PNGWing"/>
          <p:cNvPicPr preferRelativeResize="0"/>
          <p:nvPr/>
        </p:nvPicPr>
        <p:blipFill rotWithShape="1">
          <a:blip r:embed="rId2">
            <a:alphaModFix/>
          </a:blip>
          <a:srcRect l="24112" t="3999" r="23399" b="31999"/>
          <a:stretch/>
        </p:blipFill>
        <p:spPr>
          <a:xfrm>
            <a:off x="11353800" y="6014023"/>
            <a:ext cx="653670" cy="683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19"/>
          <p:cNvCxnSpPr/>
          <p:nvPr/>
        </p:nvCxnSpPr>
        <p:spPr>
          <a:xfrm>
            <a:off x="838200" y="1442249"/>
            <a:ext cx="10515600" cy="0"/>
          </a:xfrm>
          <a:prstGeom prst="straightConnector1">
            <a:avLst/>
          </a:prstGeom>
          <a:noFill/>
          <a:ln w="19050" cap="flat" cmpd="sng">
            <a:solidFill>
              <a:srgbClr val="CC474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 </a:t>
            </a:r>
            <a:r>
              <a:rPr lang="es-ES">
                <a:solidFill>
                  <a:srgbClr val="FF5A5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 nyc</a:t>
            </a:r>
            <a:endParaRPr>
              <a:solidFill>
                <a:srgbClr val="FF5A5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44" name="Google Shape;44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we        nyc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45" name="Google Shape;45;p1"/>
          <p:cNvPicPr preferRelativeResize="0"/>
          <p:nvPr/>
        </p:nvPicPr>
        <p:blipFill rotWithShape="1">
          <a:blip r:embed="rId3">
            <a:alphaModFix/>
          </a:blip>
          <a:srcRect r="70825"/>
          <a:stretch/>
        </p:blipFill>
        <p:spPr>
          <a:xfrm rot="10800000">
            <a:off x="5895621" y="3677758"/>
            <a:ext cx="295820" cy="31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8dc22b566_2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why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airbnb?</a:t>
            </a: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 vs. regular 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renting</a:t>
            </a:r>
            <a:endParaRPr>
              <a:solidFill>
                <a:srgbClr val="FF5A5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180" name="Google Shape;180;g108dc22b566_2_9"/>
          <p:cNvGrpSpPr/>
          <p:nvPr/>
        </p:nvGrpSpPr>
        <p:grpSpPr>
          <a:xfrm>
            <a:off x="1321682" y="2033540"/>
            <a:ext cx="5639331" cy="966550"/>
            <a:chOff x="5530534" y="2025004"/>
            <a:chExt cx="5639331" cy="966550"/>
          </a:xfrm>
        </p:grpSpPr>
        <p:sp>
          <p:nvSpPr>
            <p:cNvPr id="181" name="Google Shape;181;g108dc22b566_2_9"/>
            <p:cNvSpPr/>
            <p:nvPr/>
          </p:nvSpPr>
          <p:spPr>
            <a:xfrm>
              <a:off x="5530534" y="2025004"/>
              <a:ext cx="5639331" cy="966550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108dc22b566_2_9"/>
            <p:cNvSpPr txBox="1"/>
            <p:nvPr/>
          </p:nvSpPr>
          <p:spPr>
            <a:xfrm>
              <a:off x="6526831" y="2339002"/>
              <a:ext cx="39790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150 million global users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" name="Google Shape;183;g108dc22b566_2_9" descr="Airbnb logo coupon empresa privada, logo de airbnb, texto, marca, Servicio  png | PNGWing"/>
            <p:cNvPicPr preferRelativeResize="0"/>
            <p:nvPr/>
          </p:nvPicPr>
          <p:blipFill rotWithShape="1">
            <a:blip r:embed="rId3">
              <a:alphaModFix/>
            </a:blip>
            <a:srcRect l="24112" t="4000" r="23399" b="32000"/>
            <a:stretch/>
          </p:blipFill>
          <p:spPr>
            <a:xfrm rot="5400000">
              <a:off x="5838290" y="2309176"/>
              <a:ext cx="380784" cy="3982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g108dc22b566_2_9"/>
          <p:cNvGrpSpPr/>
          <p:nvPr/>
        </p:nvGrpSpPr>
        <p:grpSpPr>
          <a:xfrm>
            <a:off x="1321682" y="3197802"/>
            <a:ext cx="5639331" cy="966550"/>
            <a:chOff x="5530534" y="2025004"/>
            <a:chExt cx="5639331" cy="966550"/>
          </a:xfrm>
        </p:grpSpPr>
        <p:sp>
          <p:nvSpPr>
            <p:cNvPr id="185" name="Google Shape;185;g108dc22b566_2_9"/>
            <p:cNvSpPr/>
            <p:nvPr/>
          </p:nvSpPr>
          <p:spPr>
            <a:xfrm>
              <a:off x="5530534" y="2025004"/>
              <a:ext cx="5639331" cy="966550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108dc22b566_2_9"/>
            <p:cNvSpPr txBox="1"/>
            <p:nvPr/>
          </p:nvSpPr>
          <p:spPr>
            <a:xfrm>
              <a:off x="6526831" y="2339002"/>
              <a:ext cx="39790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Availability of market analysis tools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7" name="Google Shape;187;g108dc22b566_2_9" descr="Airbnb logo coupon empresa privada, logo de airbnb, texto, marca, Servicio  png | PNGWing"/>
            <p:cNvPicPr preferRelativeResize="0"/>
            <p:nvPr/>
          </p:nvPicPr>
          <p:blipFill rotWithShape="1">
            <a:blip r:embed="rId3">
              <a:alphaModFix/>
            </a:blip>
            <a:srcRect l="24112" t="4000" r="23399" b="32000"/>
            <a:stretch/>
          </p:blipFill>
          <p:spPr>
            <a:xfrm rot="5573466">
              <a:off x="5838290" y="2309176"/>
              <a:ext cx="380784" cy="3982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g108dc22b566_2_9"/>
          <p:cNvGrpSpPr/>
          <p:nvPr/>
        </p:nvGrpSpPr>
        <p:grpSpPr>
          <a:xfrm>
            <a:off x="1321682" y="4362064"/>
            <a:ext cx="5639331" cy="966550"/>
            <a:chOff x="5530534" y="2025004"/>
            <a:chExt cx="5639331" cy="966550"/>
          </a:xfrm>
        </p:grpSpPr>
        <p:sp>
          <p:nvSpPr>
            <p:cNvPr id="189" name="Google Shape;189;g108dc22b566_2_9"/>
            <p:cNvSpPr/>
            <p:nvPr/>
          </p:nvSpPr>
          <p:spPr>
            <a:xfrm>
              <a:off x="5530534" y="2025004"/>
              <a:ext cx="5639331" cy="966550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108dc22b566_2_9"/>
            <p:cNvSpPr txBox="1"/>
            <p:nvPr/>
          </p:nvSpPr>
          <p:spPr>
            <a:xfrm>
              <a:off x="6526831" y="2339002"/>
              <a:ext cx="39790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Automatically generated hiring contracts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g108dc22b566_2_9" descr="Airbnb logo coupon empresa privada, logo de airbnb, texto, marca, Servicio  png | PNGWing"/>
            <p:cNvPicPr preferRelativeResize="0"/>
            <p:nvPr/>
          </p:nvPicPr>
          <p:blipFill rotWithShape="1">
            <a:blip r:embed="rId3">
              <a:alphaModFix/>
            </a:blip>
            <a:srcRect l="24112" t="4000" r="23399" b="32000"/>
            <a:stretch/>
          </p:blipFill>
          <p:spPr>
            <a:xfrm rot="5400000">
              <a:off x="5838290" y="2309176"/>
              <a:ext cx="380784" cy="3982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g108dc22b566_2_9"/>
          <p:cNvGrpSpPr/>
          <p:nvPr/>
        </p:nvGrpSpPr>
        <p:grpSpPr>
          <a:xfrm>
            <a:off x="1321682" y="5526325"/>
            <a:ext cx="5639331" cy="966550"/>
            <a:chOff x="5530534" y="2025004"/>
            <a:chExt cx="5639331" cy="966550"/>
          </a:xfrm>
        </p:grpSpPr>
        <p:sp>
          <p:nvSpPr>
            <p:cNvPr id="193" name="Google Shape;193;g108dc22b566_2_9"/>
            <p:cNvSpPr/>
            <p:nvPr/>
          </p:nvSpPr>
          <p:spPr>
            <a:xfrm>
              <a:off x="5530534" y="2025004"/>
              <a:ext cx="5639331" cy="966550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08dc22b566_2_9"/>
            <p:cNvSpPr txBox="1"/>
            <p:nvPr/>
          </p:nvSpPr>
          <p:spPr>
            <a:xfrm>
              <a:off x="6526830" y="2215891"/>
              <a:ext cx="3978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Legal guarantees and protection for property owners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Google Shape;195;g108dc22b566_2_9" descr="Airbnb logo coupon empresa privada, logo de airbnb, texto, marca, Servicio  png | PNGWing"/>
            <p:cNvPicPr preferRelativeResize="0"/>
            <p:nvPr/>
          </p:nvPicPr>
          <p:blipFill rotWithShape="1">
            <a:blip r:embed="rId3">
              <a:alphaModFix/>
            </a:blip>
            <a:srcRect l="24112" t="4000" r="23399" b="32000"/>
            <a:stretch/>
          </p:blipFill>
          <p:spPr>
            <a:xfrm rot="5400000">
              <a:off x="5838290" y="2309176"/>
              <a:ext cx="380784" cy="3982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who joins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airbnb?</a:t>
            </a:r>
            <a:r>
              <a:rPr lang="es-ES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 all kind of properties</a:t>
            </a:r>
            <a:endParaRPr/>
          </a:p>
        </p:txBody>
      </p:sp>
      <p:sp>
        <p:nvSpPr>
          <p:cNvPr id="201" name="Google Shape;201;p4"/>
          <p:cNvSpPr/>
          <p:nvPr/>
        </p:nvSpPr>
        <p:spPr>
          <a:xfrm>
            <a:off x="3754120" y="1553420"/>
            <a:ext cx="7451090" cy="5192085"/>
          </a:xfrm>
          <a:prstGeom prst="roundRect">
            <a:avLst>
              <a:gd name="adj" fmla="val 7421"/>
            </a:avLst>
          </a:prstGeom>
          <a:noFill/>
          <a:ln w="38100" cap="flat" cmpd="sng">
            <a:solidFill>
              <a:srgbClr val="7F2C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883920" y="1553420"/>
            <a:ext cx="2577867" cy="5192085"/>
          </a:xfrm>
          <a:prstGeom prst="roundRect">
            <a:avLst>
              <a:gd name="adj" fmla="val 16667"/>
            </a:avLst>
          </a:prstGeom>
          <a:solidFill>
            <a:srgbClr val="FF5A5E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"/>
          <p:cNvSpPr txBox="1"/>
          <p:nvPr/>
        </p:nvSpPr>
        <p:spPr>
          <a:xfrm>
            <a:off x="4204745" y="1595418"/>
            <a:ext cx="3051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19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neighborhood</a:t>
            </a:r>
            <a:endParaRPr sz="19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7889796" y="1571844"/>
            <a:ext cx="3051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19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property type</a:t>
            </a:r>
            <a:endParaRPr sz="19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205" name="Google Shape;205;p4"/>
          <p:cNvGrpSpPr/>
          <p:nvPr/>
        </p:nvGrpSpPr>
        <p:grpSpPr>
          <a:xfrm>
            <a:off x="6072946" y="4563656"/>
            <a:ext cx="2813438" cy="1856978"/>
            <a:chOff x="4689273" y="4714383"/>
            <a:chExt cx="2813438" cy="1856978"/>
          </a:xfrm>
        </p:grpSpPr>
        <p:sp>
          <p:nvSpPr>
            <p:cNvPr id="206" name="Google Shape;206;p4"/>
            <p:cNvSpPr/>
            <p:nvPr/>
          </p:nvSpPr>
          <p:spPr>
            <a:xfrm>
              <a:off x="4689273" y="4714383"/>
              <a:ext cx="2813438" cy="1856978"/>
            </a:xfrm>
            <a:prstGeom prst="roundRect">
              <a:avLst>
                <a:gd name="adj" fmla="val 16667"/>
              </a:avLst>
            </a:prstGeom>
            <a:solidFill>
              <a:srgbClr val="FF5A5E">
                <a:alpha val="23529"/>
              </a:srgbClr>
            </a:solidFill>
            <a:ln w="38100" cap="flat" cmpd="sng">
              <a:solidFill>
                <a:srgbClr val="FF5A5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 txBox="1"/>
            <p:nvPr/>
          </p:nvSpPr>
          <p:spPr>
            <a:xfrm>
              <a:off x="5013557" y="4815370"/>
              <a:ext cx="2164870" cy="614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9495A"/>
                </a:buClr>
                <a:buSzPts val="2000"/>
                <a:buFont typeface="Calibri"/>
                <a:buNone/>
              </a:pPr>
              <a:r>
                <a:rPr lang="es-ES" sz="2400" b="0" i="0" u="none" strike="noStrike" cap="none">
                  <a:solidFill>
                    <a:srgbClr val="7F2C2F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price average</a:t>
              </a:r>
              <a:endParaRPr sz="24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endParaRPr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5013557" y="5431199"/>
              <a:ext cx="2164870" cy="917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es-ES" sz="5400" b="1" i="0" u="none" strike="noStrike" cap="none">
                  <a:solidFill>
                    <a:srgbClr val="FF5A5F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$164</a:t>
              </a:r>
              <a:endParaRPr sz="4000" b="1" i="0" u="none" strike="noStrike" cap="none">
                <a:solidFill>
                  <a:srgbClr val="FF5A5F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</p:grpSp>
      <p:pic>
        <p:nvPicPr>
          <p:cNvPr id="209" name="Google Shape;20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6869" y="2294344"/>
            <a:ext cx="3187051" cy="156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4545" y="2298358"/>
            <a:ext cx="3051300" cy="177213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"/>
          <p:cNvSpPr txBox="1"/>
          <p:nvPr/>
        </p:nvSpPr>
        <p:spPr>
          <a:xfrm>
            <a:off x="1235956" y="3241577"/>
            <a:ext cx="187379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 </a:t>
            </a:r>
            <a:r>
              <a:rPr lang="es-ES" sz="4000" b="0" i="0" u="none" strike="noStrike" cap="none">
                <a:solidFill>
                  <a:srgbClr val="FF5A5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rgbClr val="FF5A5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NYC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4" descr="Airbnb logo coupon empresa privada, logo de airbnb, texto, marca, Servicio  png | PNGWing"/>
          <p:cNvPicPr preferRelativeResize="0"/>
          <p:nvPr/>
        </p:nvPicPr>
        <p:blipFill rotWithShape="1">
          <a:blip r:embed="rId5">
            <a:alphaModFix/>
          </a:blip>
          <a:srcRect l="24112" t="4000" r="23399" b="32000"/>
          <a:stretch/>
        </p:blipFill>
        <p:spPr>
          <a:xfrm>
            <a:off x="1798199" y="2152539"/>
            <a:ext cx="749309" cy="783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3754120" y="1553420"/>
            <a:ext cx="7451090" cy="5192085"/>
          </a:xfrm>
          <a:prstGeom prst="roundRect">
            <a:avLst>
              <a:gd name="adj" fmla="val 7421"/>
            </a:avLst>
          </a:prstGeom>
          <a:noFill/>
          <a:ln w="38100" cap="flat" cmpd="sng">
            <a:solidFill>
              <a:srgbClr val="7F2C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883920" y="1553420"/>
            <a:ext cx="2577867" cy="5192085"/>
          </a:xfrm>
          <a:prstGeom prst="roundRect">
            <a:avLst>
              <a:gd name="adj" fmla="val 16667"/>
            </a:avLst>
          </a:prstGeom>
          <a:solidFill>
            <a:srgbClr val="FF5A5E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779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</a:t>
            </a:r>
            <a:r>
              <a:rPr lang="es-ES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: an</a:t>
            </a: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 opportunity for everyone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220" name="Google Shape;22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8104" y="1768991"/>
            <a:ext cx="1649498" cy="1642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103" y="4273406"/>
            <a:ext cx="1649500" cy="165313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1273881" y="3448088"/>
            <a:ext cx="19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Angela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39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1273881" y="3768701"/>
            <a:ext cx="1906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Apartment in Manhattan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273882" y="5983722"/>
            <a:ext cx="19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Scott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47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1273882" y="6304335"/>
            <a:ext cx="1906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Loft in Manhattan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870" y="2330226"/>
            <a:ext cx="3187051" cy="14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8"/>
          <p:cNvSpPr txBox="1"/>
          <p:nvPr/>
        </p:nvSpPr>
        <p:spPr>
          <a:xfrm>
            <a:off x="4204745" y="1595418"/>
            <a:ext cx="3051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19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neighborhood</a:t>
            </a:r>
            <a:endParaRPr sz="19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28" name="Google Shape;228;p8"/>
          <p:cNvSpPr txBox="1"/>
          <p:nvPr/>
        </p:nvSpPr>
        <p:spPr>
          <a:xfrm>
            <a:off x="7889796" y="1571844"/>
            <a:ext cx="3051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19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property type</a:t>
            </a:r>
            <a:endParaRPr sz="19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229" name="Google Shape;229;p8"/>
          <p:cNvGrpSpPr/>
          <p:nvPr/>
        </p:nvGrpSpPr>
        <p:grpSpPr>
          <a:xfrm>
            <a:off x="6072946" y="4563656"/>
            <a:ext cx="2813438" cy="1856978"/>
            <a:chOff x="4689273" y="4714383"/>
            <a:chExt cx="2813438" cy="1856978"/>
          </a:xfrm>
        </p:grpSpPr>
        <p:sp>
          <p:nvSpPr>
            <p:cNvPr id="230" name="Google Shape;230;p8"/>
            <p:cNvSpPr/>
            <p:nvPr/>
          </p:nvSpPr>
          <p:spPr>
            <a:xfrm>
              <a:off x="4689273" y="4714383"/>
              <a:ext cx="2813438" cy="1856978"/>
            </a:xfrm>
            <a:prstGeom prst="roundRect">
              <a:avLst>
                <a:gd name="adj" fmla="val 16667"/>
              </a:avLst>
            </a:prstGeom>
            <a:solidFill>
              <a:srgbClr val="FF5A5E">
                <a:alpha val="23529"/>
              </a:srgbClr>
            </a:solidFill>
            <a:ln w="38100" cap="flat" cmpd="sng">
              <a:solidFill>
                <a:srgbClr val="FF5A5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 txBox="1"/>
            <p:nvPr/>
          </p:nvSpPr>
          <p:spPr>
            <a:xfrm>
              <a:off x="5013557" y="4815370"/>
              <a:ext cx="2164870" cy="614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9495A"/>
                </a:buClr>
                <a:buSzPts val="2000"/>
                <a:buFont typeface="Calibri"/>
                <a:buNone/>
              </a:pPr>
              <a:r>
                <a:rPr lang="es-ES" sz="2400" b="0" i="0" u="none" strike="noStrike" cap="none">
                  <a:solidFill>
                    <a:srgbClr val="7F2C2F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price average</a:t>
              </a:r>
              <a:endParaRPr sz="24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endParaRPr>
            </a:p>
          </p:txBody>
        </p:sp>
        <p:sp>
          <p:nvSpPr>
            <p:cNvPr id="232" name="Google Shape;232;p8"/>
            <p:cNvSpPr txBox="1"/>
            <p:nvPr/>
          </p:nvSpPr>
          <p:spPr>
            <a:xfrm>
              <a:off x="5013557" y="5431199"/>
              <a:ext cx="2164870" cy="917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9495A"/>
                </a:buClr>
                <a:buSzPts val="3600"/>
                <a:buFont typeface="Calibri"/>
                <a:buNone/>
              </a:pPr>
              <a:r>
                <a:rPr lang="es-ES" sz="5400" b="1" i="0" u="none" strike="noStrike" cap="none">
                  <a:solidFill>
                    <a:srgbClr val="FF5A5F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$197</a:t>
              </a:r>
              <a:endParaRPr sz="4000" b="1" i="0" u="none" strike="noStrike" cap="none">
                <a:solidFill>
                  <a:srgbClr val="FF5A5F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</p:grpSp>
      <p:pic>
        <p:nvPicPr>
          <p:cNvPr id="233" name="Google Shape;23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4546" y="2282907"/>
            <a:ext cx="3136673" cy="1616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8dc22b566_2_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7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</a:t>
            </a:r>
            <a:r>
              <a:rPr lang="es-ES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: an</a:t>
            </a: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 opportunity for everyone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39" name="Google Shape;239;g108dc22b566_2_38"/>
          <p:cNvSpPr/>
          <p:nvPr/>
        </p:nvSpPr>
        <p:spPr>
          <a:xfrm>
            <a:off x="3754120" y="1553420"/>
            <a:ext cx="7451090" cy="5192085"/>
          </a:xfrm>
          <a:prstGeom prst="roundRect">
            <a:avLst>
              <a:gd name="adj" fmla="val 7421"/>
            </a:avLst>
          </a:prstGeom>
          <a:noFill/>
          <a:ln w="38100" cap="flat" cmpd="sng">
            <a:solidFill>
              <a:srgbClr val="7F2C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08dc22b566_2_38"/>
          <p:cNvSpPr/>
          <p:nvPr/>
        </p:nvSpPr>
        <p:spPr>
          <a:xfrm>
            <a:off x="883920" y="1553420"/>
            <a:ext cx="2577867" cy="5192085"/>
          </a:xfrm>
          <a:prstGeom prst="roundRect">
            <a:avLst>
              <a:gd name="adj" fmla="val 16667"/>
            </a:avLst>
          </a:prstGeom>
          <a:solidFill>
            <a:srgbClr val="FF5A5E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108dc22b566_2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8104" y="1768991"/>
            <a:ext cx="1649498" cy="1642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42" name="Google Shape;242;g108dc22b566_2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103" y="4273406"/>
            <a:ext cx="1649500" cy="165313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43" name="Google Shape;243;g108dc22b566_2_38"/>
          <p:cNvSpPr txBox="1"/>
          <p:nvPr/>
        </p:nvSpPr>
        <p:spPr>
          <a:xfrm>
            <a:off x="1273881" y="3448088"/>
            <a:ext cx="19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George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62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08dc22b566_2_38"/>
          <p:cNvSpPr txBox="1"/>
          <p:nvPr/>
        </p:nvSpPr>
        <p:spPr>
          <a:xfrm>
            <a:off x="1273881" y="3768701"/>
            <a:ext cx="19065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Apartment in Bronx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08dc22b566_2_38"/>
          <p:cNvSpPr txBox="1"/>
          <p:nvPr/>
        </p:nvSpPr>
        <p:spPr>
          <a:xfrm>
            <a:off x="1273882" y="5983722"/>
            <a:ext cx="19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Laureen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26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08dc22b566_2_38"/>
          <p:cNvSpPr txBox="1"/>
          <p:nvPr/>
        </p:nvSpPr>
        <p:spPr>
          <a:xfrm>
            <a:off x="1273882" y="6304335"/>
            <a:ext cx="19065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House in Bronx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108dc22b566_2_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6870" y="2330226"/>
            <a:ext cx="3187051" cy="14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08dc22b566_2_38"/>
          <p:cNvSpPr txBox="1"/>
          <p:nvPr/>
        </p:nvSpPr>
        <p:spPr>
          <a:xfrm>
            <a:off x="4204745" y="1595418"/>
            <a:ext cx="3051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19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neighborhood</a:t>
            </a:r>
            <a:endParaRPr sz="19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49" name="Google Shape;249;g108dc22b566_2_38"/>
          <p:cNvSpPr txBox="1"/>
          <p:nvPr/>
        </p:nvSpPr>
        <p:spPr>
          <a:xfrm>
            <a:off x="7889796" y="1571844"/>
            <a:ext cx="3051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19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property type</a:t>
            </a:r>
            <a:endParaRPr sz="19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250" name="Google Shape;250;g108dc22b566_2_38"/>
          <p:cNvGrpSpPr/>
          <p:nvPr/>
        </p:nvGrpSpPr>
        <p:grpSpPr>
          <a:xfrm>
            <a:off x="6072946" y="4563656"/>
            <a:ext cx="2813438" cy="1856978"/>
            <a:chOff x="4689273" y="4714383"/>
            <a:chExt cx="2813438" cy="1856978"/>
          </a:xfrm>
        </p:grpSpPr>
        <p:sp>
          <p:nvSpPr>
            <p:cNvPr id="251" name="Google Shape;251;g108dc22b566_2_38"/>
            <p:cNvSpPr/>
            <p:nvPr/>
          </p:nvSpPr>
          <p:spPr>
            <a:xfrm>
              <a:off x="4689273" y="4714383"/>
              <a:ext cx="2813438" cy="1856978"/>
            </a:xfrm>
            <a:prstGeom prst="roundRect">
              <a:avLst>
                <a:gd name="adj" fmla="val 16667"/>
              </a:avLst>
            </a:prstGeom>
            <a:solidFill>
              <a:srgbClr val="FF5A5E">
                <a:alpha val="23529"/>
              </a:srgbClr>
            </a:solidFill>
            <a:ln w="38100" cap="flat" cmpd="sng">
              <a:solidFill>
                <a:srgbClr val="FF5A5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108dc22b566_2_38"/>
            <p:cNvSpPr txBox="1"/>
            <p:nvPr/>
          </p:nvSpPr>
          <p:spPr>
            <a:xfrm>
              <a:off x="5013557" y="4815370"/>
              <a:ext cx="2164870" cy="614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9495A"/>
                </a:buClr>
                <a:buSzPts val="2000"/>
                <a:buFont typeface="Calibri"/>
                <a:buNone/>
              </a:pPr>
              <a:r>
                <a:rPr lang="es-ES" sz="2400" b="0" i="0" u="none" strike="noStrike" cap="none">
                  <a:solidFill>
                    <a:srgbClr val="7F2C2F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price average</a:t>
              </a:r>
              <a:endParaRPr sz="24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endParaRPr>
            </a:p>
          </p:txBody>
        </p:sp>
        <p:sp>
          <p:nvSpPr>
            <p:cNvPr id="253" name="Google Shape;253;g108dc22b566_2_38"/>
            <p:cNvSpPr txBox="1"/>
            <p:nvPr/>
          </p:nvSpPr>
          <p:spPr>
            <a:xfrm>
              <a:off x="5013557" y="5431199"/>
              <a:ext cx="2164870" cy="917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9495A"/>
                </a:buClr>
                <a:buSzPts val="3600"/>
                <a:buFont typeface="Calibri"/>
                <a:buNone/>
              </a:pPr>
              <a:r>
                <a:rPr lang="es-ES" sz="5400" b="1" i="0" u="none" strike="noStrike" cap="none">
                  <a:solidFill>
                    <a:srgbClr val="FF5A5F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$214</a:t>
              </a:r>
              <a:endParaRPr sz="4000" b="1" i="0" u="none" strike="noStrike" cap="none">
                <a:solidFill>
                  <a:srgbClr val="FF5A5F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</p:grpSp>
      <p:pic>
        <p:nvPicPr>
          <p:cNvPr id="254" name="Google Shape;254;g108dc22b566_2_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5242" y="1763602"/>
            <a:ext cx="1649500" cy="164768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5" name="Google Shape;255;g108dc22b566_2_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5242" y="4282437"/>
            <a:ext cx="1649499" cy="164410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6" name="Google Shape;256;g108dc22b566_2_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36870" y="2339302"/>
            <a:ext cx="3167249" cy="151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08dc22b566_2_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54744" y="2394422"/>
            <a:ext cx="3130436" cy="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3754120" y="1553420"/>
            <a:ext cx="7451090" cy="5192085"/>
          </a:xfrm>
          <a:prstGeom prst="roundRect">
            <a:avLst>
              <a:gd name="adj" fmla="val 7421"/>
            </a:avLst>
          </a:prstGeom>
          <a:noFill/>
          <a:ln w="38100" cap="flat" cmpd="sng">
            <a:solidFill>
              <a:srgbClr val="7F2C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883920" y="1553420"/>
            <a:ext cx="2577867" cy="5192085"/>
          </a:xfrm>
          <a:prstGeom prst="roundRect">
            <a:avLst>
              <a:gd name="adj" fmla="val 16667"/>
            </a:avLst>
          </a:prstGeom>
          <a:solidFill>
            <a:srgbClr val="FF5A5E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779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</a:t>
            </a:r>
            <a:r>
              <a:rPr lang="es-ES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: an</a:t>
            </a: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 opportunity for everyone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1273881" y="4602518"/>
            <a:ext cx="19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Michaela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22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1273881" y="4923131"/>
            <a:ext cx="19065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Loft in Brooklyn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6870" y="2330226"/>
            <a:ext cx="3187051" cy="14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9"/>
          <p:cNvSpPr txBox="1"/>
          <p:nvPr/>
        </p:nvSpPr>
        <p:spPr>
          <a:xfrm>
            <a:off x="4204745" y="1595418"/>
            <a:ext cx="3051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19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neighborhood</a:t>
            </a:r>
            <a:endParaRPr sz="19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69" name="Google Shape;269;p9"/>
          <p:cNvSpPr txBox="1"/>
          <p:nvPr/>
        </p:nvSpPr>
        <p:spPr>
          <a:xfrm>
            <a:off x="7889796" y="1571844"/>
            <a:ext cx="3051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19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property type</a:t>
            </a:r>
            <a:endParaRPr sz="19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270" name="Google Shape;270;p9"/>
          <p:cNvGrpSpPr/>
          <p:nvPr/>
        </p:nvGrpSpPr>
        <p:grpSpPr>
          <a:xfrm>
            <a:off x="6072946" y="4563656"/>
            <a:ext cx="2813438" cy="1856978"/>
            <a:chOff x="4689273" y="4714383"/>
            <a:chExt cx="2813438" cy="1856978"/>
          </a:xfrm>
        </p:grpSpPr>
        <p:sp>
          <p:nvSpPr>
            <p:cNvPr id="271" name="Google Shape;271;p9"/>
            <p:cNvSpPr/>
            <p:nvPr/>
          </p:nvSpPr>
          <p:spPr>
            <a:xfrm>
              <a:off x="4689273" y="4714383"/>
              <a:ext cx="2813438" cy="1856978"/>
            </a:xfrm>
            <a:prstGeom prst="roundRect">
              <a:avLst>
                <a:gd name="adj" fmla="val 16667"/>
              </a:avLst>
            </a:prstGeom>
            <a:solidFill>
              <a:srgbClr val="FF5A5E">
                <a:alpha val="23529"/>
              </a:srgbClr>
            </a:solidFill>
            <a:ln w="38100" cap="flat" cmpd="sng">
              <a:solidFill>
                <a:srgbClr val="FF5A5E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 txBox="1"/>
            <p:nvPr/>
          </p:nvSpPr>
          <p:spPr>
            <a:xfrm>
              <a:off x="5013557" y="4815370"/>
              <a:ext cx="2164870" cy="614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9495A"/>
                </a:buClr>
                <a:buSzPts val="2000"/>
                <a:buFont typeface="Calibri"/>
                <a:buNone/>
              </a:pPr>
              <a:r>
                <a:rPr lang="es-ES" sz="2400" b="0" i="0" u="none" strike="noStrike" cap="none">
                  <a:solidFill>
                    <a:srgbClr val="7F2C2F"/>
                  </a:solidFill>
                  <a:latin typeface="Manrope Medium"/>
                  <a:ea typeface="Manrope Medium"/>
                  <a:cs typeface="Manrope Medium"/>
                  <a:sym typeface="Manrope Medium"/>
                </a:rPr>
                <a:t>price average</a:t>
              </a:r>
              <a:endParaRPr sz="24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endParaRPr>
            </a:p>
          </p:txBody>
        </p:sp>
        <p:sp>
          <p:nvSpPr>
            <p:cNvPr id="273" name="Google Shape;273;p9"/>
            <p:cNvSpPr txBox="1"/>
            <p:nvPr/>
          </p:nvSpPr>
          <p:spPr>
            <a:xfrm>
              <a:off x="5013557" y="5431199"/>
              <a:ext cx="2164870" cy="917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9495A"/>
                </a:buClr>
                <a:buSzPts val="3600"/>
                <a:buFont typeface="Calibri"/>
                <a:buNone/>
              </a:pPr>
              <a:r>
                <a:rPr lang="es-ES" sz="5400" b="1" i="0" u="none" strike="noStrike" cap="none">
                  <a:solidFill>
                    <a:srgbClr val="FF5A5F"/>
                  </a:solidFill>
                  <a:latin typeface="Manrope ExtraBold"/>
                  <a:ea typeface="Manrope ExtraBold"/>
                  <a:cs typeface="Manrope ExtraBold"/>
                  <a:sym typeface="Manrope ExtraBold"/>
                </a:rPr>
                <a:t>$263</a:t>
              </a:r>
              <a:endParaRPr sz="4000" b="1" i="0" u="none" strike="noStrike" cap="none">
                <a:solidFill>
                  <a:srgbClr val="FF5A5F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</p:grpSp>
      <p:pic>
        <p:nvPicPr>
          <p:cNvPr id="274" name="Google Shape;27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4546" y="2282907"/>
            <a:ext cx="3136673" cy="161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5746" y="2927373"/>
            <a:ext cx="1649499" cy="163696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76" name="Google Shape;27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6254" y="2237838"/>
            <a:ext cx="3402450" cy="20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36870" y="2281639"/>
            <a:ext cx="3293420" cy="1621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468086" y="3520859"/>
            <a:ext cx="5257800" cy="544285"/>
          </a:xfrm>
          <a:prstGeom prst="rect">
            <a:avLst/>
          </a:prstGeom>
          <a:solidFill>
            <a:srgbClr val="7F7F7F">
              <a:alpha val="6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2"/>
          <p:cNvSpPr txBox="1"/>
          <p:nvPr/>
        </p:nvSpPr>
        <p:spPr>
          <a:xfrm>
            <a:off x="979714" y="1839686"/>
            <a:ext cx="31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Introduction: what is airbnb?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2"/>
          <p:cNvSpPr txBox="1"/>
          <p:nvPr/>
        </p:nvSpPr>
        <p:spPr>
          <a:xfrm>
            <a:off x="979714" y="2721429"/>
            <a:ext cx="31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airbnb?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979714" y="3603172"/>
            <a:ext cx="3156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join airbnb?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>
            <a:off x="979714" y="4484915"/>
            <a:ext cx="31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Wrap Up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how </a:t>
            </a: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to join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airbnb?</a:t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838201" y="1690688"/>
            <a:ext cx="2953215" cy="4687809"/>
          </a:xfrm>
          <a:prstGeom prst="roundRect">
            <a:avLst>
              <a:gd name="adj" fmla="val 16667"/>
            </a:avLst>
          </a:prstGeom>
          <a:solidFill>
            <a:srgbClr val="FFA6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8400584" y="1690687"/>
            <a:ext cx="2953215" cy="4687809"/>
          </a:xfrm>
          <a:prstGeom prst="roundRect">
            <a:avLst>
              <a:gd name="adj" fmla="val 16667"/>
            </a:avLst>
          </a:prstGeom>
          <a:solidFill>
            <a:srgbClr val="CC4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4619392" y="1690686"/>
            <a:ext cx="2953215" cy="4687809"/>
          </a:xfrm>
          <a:prstGeom prst="roundRect">
            <a:avLst>
              <a:gd name="adj" fmla="val 16667"/>
            </a:avLst>
          </a:prstGeom>
          <a:solidFill>
            <a:srgbClr val="FF59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1006630" y="2697949"/>
            <a:ext cx="26163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Starting your listing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8498455" y="2697949"/>
            <a:ext cx="275747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Prepping your space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4703822" y="2697949"/>
            <a:ext cx="278435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your controls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3" descr="Badge 1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7608" y="170868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 descr="Badg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8799" y="170868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 descr="Badge 3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19991" y="1708689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3"/>
          <p:cNvGrpSpPr/>
          <p:nvPr/>
        </p:nvGrpSpPr>
        <p:grpSpPr>
          <a:xfrm>
            <a:off x="945064" y="3335779"/>
            <a:ext cx="2562921" cy="381930"/>
            <a:chOff x="945064" y="3335779"/>
            <a:chExt cx="2562921" cy="381930"/>
          </a:xfrm>
        </p:grpSpPr>
        <p:pic>
          <p:nvPicPr>
            <p:cNvPr id="302" name="Google Shape;302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5064" y="3335779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3"/>
            <p:cNvSpPr txBox="1"/>
            <p:nvPr/>
          </p:nvSpPr>
          <p:spPr>
            <a:xfrm>
              <a:off x="1366951" y="3357467"/>
              <a:ext cx="21410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Tell us the basics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3"/>
          <p:cNvGrpSpPr/>
          <p:nvPr/>
        </p:nvGrpSpPr>
        <p:grpSpPr>
          <a:xfrm>
            <a:off x="945064" y="4086851"/>
            <a:ext cx="2846351" cy="584775"/>
            <a:chOff x="945064" y="4193696"/>
            <a:chExt cx="2846351" cy="584775"/>
          </a:xfrm>
        </p:grpSpPr>
        <p:pic>
          <p:nvPicPr>
            <p:cNvPr id="305" name="Google Shape;305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5064" y="4295118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23"/>
            <p:cNvSpPr txBox="1"/>
            <p:nvPr/>
          </p:nvSpPr>
          <p:spPr>
            <a:xfrm>
              <a:off x="1366951" y="4193696"/>
              <a:ext cx="242446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Take photos of the space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23"/>
          <p:cNvGrpSpPr/>
          <p:nvPr/>
        </p:nvGrpSpPr>
        <p:grpSpPr>
          <a:xfrm>
            <a:off x="945064" y="5040768"/>
            <a:ext cx="2562921" cy="584775"/>
            <a:chOff x="945064" y="5040768"/>
            <a:chExt cx="2562921" cy="584775"/>
          </a:xfrm>
        </p:grpSpPr>
        <p:pic>
          <p:nvPicPr>
            <p:cNvPr id="308" name="Google Shape;308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5064" y="5142190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23"/>
            <p:cNvSpPr txBox="1"/>
            <p:nvPr/>
          </p:nvSpPr>
          <p:spPr>
            <a:xfrm>
              <a:off x="1366951" y="5040768"/>
              <a:ext cx="21410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Highlight unique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details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23"/>
          <p:cNvGrpSpPr/>
          <p:nvPr/>
        </p:nvGrpSpPr>
        <p:grpSpPr>
          <a:xfrm>
            <a:off x="4745307" y="3348910"/>
            <a:ext cx="2562921" cy="584775"/>
            <a:chOff x="4745307" y="3348910"/>
            <a:chExt cx="2562921" cy="584775"/>
          </a:xfrm>
        </p:grpSpPr>
        <p:pic>
          <p:nvPicPr>
            <p:cNvPr id="311" name="Google Shape;311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45307" y="3450332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3"/>
            <p:cNvSpPr txBox="1"/>
            <p:nvPr/>
          </p:nvSpPr>
          <p:spPr>
            <a:xfrm>
              <a:off x="5167194" y="3348910"/>
              <a:ext cx="21410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your House Rules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23"/>
          <p:cNvGrpSpPr/>
          <p:nvPr/>
        </p:nvGrpSpPr>
        <p:grpSpPr>
          <a:xfrm>
            <a:off x="4745307" y="4210435"/>
            <a:ext cx="2701385" cy="381930"/>
            <a:chOff x="4745307" y="4112366"/>
            <a:chExt cx="2701385" cy="381930"/>
          </a:xfrm>
        </p:grpSpPr>
        <p:pic>
          <p:nvPicPr>
            <p:cNvPr id="314" name="Google Shape;314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45307" y="4112366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23"/>
            <p:cNvSpPr txBox="1"/>
            <p:nvPr/>
          </p:nvSpPr>
          <p:spPr>
            <a:xfrm>
              <a:off x="5167194" y="4134054"/>
              <a:ext cx="2279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Set your calendar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23"/>
          <p:cNvGrpSpPr/>
          <p:nvPr/>
        </p:nvGrpSpPr>
        <p:grpSpPr>
          <a:xfrm>
            <a:off x="4745307" y="4869115"/>
            <a:ext cx="2562921" cy="381930"/>
            <a:chOff x="4745307" y="4888953"/>
            <a:chExt cx="2562921" cy="381930"/>
          </a:xfrm>
        </p:grpSpPr>
        <p:pic>
          <p:nvPicPr>
            <p:cNvPr id="317" name="Google Shape;317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45307" y="4888953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23"/>
            <p:cNvSpPr txBox="1"/>
            <p:nvPr/>
          </p:nvSpPr>
          <p:spPr>
            <a:xfrm>
              <a:off x="5167194" y="4910641"/>
              <a:ext cx="21410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Pick your prices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23"/>
          <p:cNvGrpSpPr/>
          <p:nvPr/>
        </p:nvGrpSpPr>
        <p:grpSpPr>
          <a:xfrm>
            <a:off x="4745307" y="5527794"/>
            <a:ext cx="2562921" cy="584775"/>
            <a:chOff x="4745307" y="5527794"/>
            <a:chExt cx="2562921" cy="584775"/>
          </a:xfrm>
        </p:grpSpPr>
        <p:pic>
          <p:nvPicPr>
            <p:cNvPr id="320" name="Google Shape;320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45307" y="5629216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23"/>
            <p:cNvSpPr txBox="1"/>
            <p:nvPr/>
          </p:nvSpPr>
          <p:spPr>
            <a:xfrm>
              <a:off x="5167194" y="5527794"/>
              <a:ext cx="21410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Review your local laws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23"/>
          <p:cNvGrpSpPr/>
          <p:nvPr/>
        </p:nvGrpSpPr>
        <p:grpSpPr>
          <a:xfrm>
            <a:off x="8564133" y="3148186"/>
            <a:ext cx="2562922" cy="381930"/>
            <a:chOff x="8564133" y="3159616"/>
            <a:chExt cx="2562922" cy="381930"/>
          </a:xfrm>
        </p:grpSpPr>
        <p:pic>
          <p:nvPicPr>
            <p:cNvPr id="323" name="Google Shape;323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64133" y="3159616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3"/>
            <p:cNvSpPr txBox="1"/>
            <p:nvPr/>
          </p:nvSpPr>
          <p:spPr>
            <a:xfrm>
              <a:off x="8986020" y="3181304"/>
              <a:ext cx="21410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Tidy up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23"/>
          <p:cNvGrpSpPr/>
          <p:nvPr/>
        </p:nvGrpSpPr>
        <p:grpSpPr>
          <a:xfrm>
            <a:off x="8564133" y="3703436"/>
            <a:ext cx="2701386" cy="381930"/>
            <a:chOff x="8564133" y="3791441"/>
            <a:chExt cx="2701386" cy="381930"/>
          </a:xfrm>
        </p:grpSpPr>
        <p:pic>
          <p:nvPicPr>
            <p:cNvPr id="326" name="Google Shape;326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64133" y="3791441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3"/>
            <p:cNvSpPr txBox="1"/>
            <p:nvPr/>
          </p:nvSpPr>
          <p:spPr>
            <a:xfrm>
              <a:off x="8986020" y="3813129"/>
              <a:ext cx="22794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Store your valuables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23"/>
          <p:cNvGrpSpPr/>
          <p:nvPr/>
        </p:nvGrpSpPr>
        <p:grpSpPr>
          <a:xfrm>
            <a:off x="8564133" y="4258686"/>
            <a:ext cx="2682804" cy="381930"/>
            <a:chOff x="8564133" y="4423266"/>
            <a:chExt cx="2682804" cy="381930"/>
          </a:xfrm>
        </p:grpSpPr>
        <p:pic>
          <p:nvPicPr>
            <p:cNvPr id="329" name="Google Shape;329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64133" y="4423266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3"/>
            <p:cNvSpPr txBox="1"/>
            <p:nvPr/>
          </p:nvSpPr>
          <p:spPr>
            <a:xfrm>
              <a:off x="8986020" y="4444954"/>
              <a:ext cx="226091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Stock up on essentials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23"/>
          <p:cNvGrpSpPr/>
          <p:nvPr/>
        </p:nvGrpSpPr>
        <p:grpSpPr>
          <a:xfrm>
            <a:off x="8564133" y="4813936"/>
            <a:ext cx="2562922" cy="584775"/>
            <a:chOff x="8564133" y="5065935"/>
            <a:chExt cx="2562922" cy="584775"/>
          </a:xfrm>
        </p:grpSpPr>
        <p:pic>
          <p:nvPicPr>
            <p:cNvPr id="332" name="Google Shape;332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64133" y="5167357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23"/>
            <p:cNvSpPr txBox="1"/>
            <p:nvPr/>
          </p:nvSpPr>
          <p:spPr>
            <a:xfrm>
              <a:off x="8986020" y="5065935"/>
              <a:ext cx="21410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Provide check-in details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23"/>
          <p:cNvGrpSpPr/>
          <p:nvPr/>
        </p:nvGrpSpPr>
        <p:grpSpPr>
          <a:xfrm>
            <a:off x="8564133" y="5572030"/>
            <a:ext cx="2701386" cy="584775"/>
            <a:chOff x="8564133" y="5697760"/>
            <a:chExt cx="2701386" cy="584775"/>
          </a:xfrm>
        </p:grpSpPr>
        <p:pic>
          <p:nvPicPr>
            <p:cNvPr id="335" name="Google Shape;335;p23" descr="Checkbox Checked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64133" y="5799182"/>
              <a:ext cx="381930" cy="38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3"/>
            <p:cNvSpPr txBox="1"/>
            <p:nvPr/>
          </p:nvSpPr>
          <p:spPr>
            <a:xfrm>
              <a:off x="8986020" y="5697760"/>
              <a:ext cx="22794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the finishing touches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how does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 </a:t>
            </a:r>
            <a:r>
              <a:rPr lang="es-ES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work</a:t>
            </a: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?</a:t>
            </a:r>
            <a:r>
              <a:rPr lang="es-ES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  <a:endParaRPr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your first guests</a:t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1689553" y="1899707"/>
            <a:ext cx="1872104" cy="1348325"/>
          </a:xfrm>
          <a:prstGeom prst="roundRect">
            <a:avLst>
              <a:gd name="adj" fmla="val 16667"/>
            </a:avLst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4" descr="Confused perso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875" y="211448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 descr="Smart Phon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5675" y="211448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4"/>
          <p:cNvSpPr/>
          <p:nvPr/>
        </p:nvSpPr>
        <p:spPr>
          <a:xfrm>
            <a:off x="4239800" y="1897517"/>
            <a:ext cx="1872104" cy="1348325"/>
          </a:xfrm>
          <a:prstGeom prst="roundRect">
            <a:avLst>
              <a:gd name="adj" fmla="val 16667"/>
            </a:avLst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24" descr="Monthly calenda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9194" y="20609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4" descr="Earth globe: Americas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9332" y="206098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4"/>
          <p:cNvSpPr/>
          <p:nvPr/>
        </p:nvSpPr>
        <p:spPr>
          <a:xfrm>
            <a:off x="1689553" y="3457572"/>
            <a:ext cx="1872104" cy="1348325"/>
          </a:xfrm>
          <a:prstGeom prst="roundRect">
            <a:avLst>
              <a:gd name="adj" fmla="val 16667"/>
            </a:avLst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24" descr="Lis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19051" y="363967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 descr="Research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33251" y="3774929"/>
            <a:ext cx="716280" cy="716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/>
          <p:nvPr/>
        </p:nvSpPr>
        <p:spPr>
          <a:xfrm>
            <a:off x="4239800" y="3457290"/>
            <a:ext cx="1872104" cy="1348325"/>
          </a:xfrm>
          <a:prstGeom prst="roundRect">
            <a:avLst>
              <a:gd name="adj" fmla="val 16667"/>
            </a:avLst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24" descr="Travel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46394" y="365700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4"/>
          <p:cNvSpPr/>
          <p:nvPr/>
        </p:nvSpPr>
        <p:spPr>
          <a:xfrm>
            <a:off x="4239800" y="5017064"/>
            <a:ext cx="1872104" cy="1348325"/>
          </a:xfrm>
          <a:prstGeom prst="roundRect">
            <a:avLst>
              <a:gd name="adj" fmla="val 16667"/>
            </a:avLst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24" descr="Home1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18652" y="516486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4"/>
          <p:cNvSpPr/>
          <p:nvPr/>
        </p:nvSpPr>
        <p:spPr>
          <a:xfrm>
            <a:off x="1689553" y="5015438"/>
            <a:ext cx="1872104" cy="1348325"/>
          </a:xfrm>
          <a:prstGeom prst="roundRect">
            <a:avLst>
              <a:gd name="adj" fmla="val 16667"/>
            </a:avLst>
          </a:prstGeom>
          <a:solidFill>
            <a:srgbClr val="FF5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24" descr="Marketing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69787" y="5318834"/>
            <a:ext cx="606464" cy="6064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24"/>
          <p:cNvCxnSpPr>
            <a:stCxn id="342" idx="3"/>
            <a:endCxn id="345" idx="1"/>
          </p:cNvCxnSpPr>
          <p:nvPr/>
        </p:nvCxnSpPr>
        <p:spPr>
          <a:xfrm rot="10800000" flipH="1">
            <a:off x="3561657" y="2571770"/>
            <a:ext cx="678000" cy="2100"/>
          </a:xfrm>
          <a:prstGeom prst="straightConnector1">
            <a:avLst/>
          </a:prstGeom>
          <a:noFill/>
          <a:ln w="19050" cap="flat" cmpd="sng">
            <a:solidFill>
              <a:srgbClr val="FF595E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58" name="Google Shape;358;p24"/>
          <p:cNvCxnSpPr>
            <a:stCxn id="345" idx="1"/>
            <a:endCxn id="348" idx="3"/>
          </p:cNvCxnSpPr>
          <p:nvPr/>
        </p:nvCxnSpPr>
        <p:spPr>
          <a:xfrm flipH="1">
            <a:off x="3561800" y="2571680"/>
            <a:ext cx="678000" cy="1560000"/>
          </a:xfrm>
          <a:prstGeom prst="straightConnector1">
            <a:avLst/>
          </a:prstGeom>
          <a:noFill/>
          <a:ln w="19050" cap="flat" cmpd="sng">
            <a:solidFill>
              <a:srgbClr val="FF595E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59" name="Google Shape;359;p24"/>
          <p:cNvCxnSpPr>
            <a:stCxn id="348" idx="3"/>
            <a:endCxn id="351" idx="1"/>
          </p:cNvCxnSpPr>
          <p:nvPr/>
        </p:nvCxnSpPr>
        <p:spPr>
          <a:xfrm rot="10800000" flipH="1">
            <a:off x="3561657" y="4131434"/>
            <a:ext cx="678000" cy="300"/>
          </a:xfrm>
          <a:prstGeom prst="straightConnector1">
            <a:avLst/>
          </a:prstGeom>
          <a:noFill/>
          <a:ln w="19050" cap="flat" cmpd="sng">
            <a:solidFill>
              <a:srgbClr val="FF595E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60" name="Google Shape;360;p24"/>
          <p:cNvCxnSpPr>
            <a:stCxn id="355" idx="0"/>
            <a:endCxn id="348" idx="2"/>
          </p:cNvCxnSpPr>
          <p:nvPr/>
        </p:nvCxnSpPr>
        <p:spPr>
          <a:xfrm rot="10800000">
            <a:off x="2625605" y="4806038"/>
            <a:ext cx="0" cy="209400"/>
          </a:xfrm>
          <a:prstGeom prst="straightConnector1">
            <a:avLst/>
          </a:prstGeom>
          <a:noFill/>
          <a:ln w="19050" cap="flat" cmpd="sng">
            <a:solidFill>
              <a:srgbClr val="FF595E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61" name="Google Shape;361;p24"/>
          <p:cNvCxnSpPr>
            <a:stCxn id="351" idx="2"/>
            <a:endCxn id="353" idx="0"/>
          </p:cNvCxnSpPr>
          <p:nvPr/>
        </p:nvCxnSpPr>
        <p:spPr>
          <a:xfrm>
            <a:off x="5175852" y="4805615"/>
            <a:ext cx="0" cy="211500"/>
          </a:xfrm>
          <a:prstGeom prst="straightConnector1">
            <a:avLst/>
          </a:prstGeom>
          <a:noFill/>
          <a:ln w="19050" cap="flat" cmpd="sng">
            <a:solidFill>
              <a:srgbClr val="FF595E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362" name="Google Shape;362;p24" descr="Play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89478" y="234307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4" descr="Stop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32847" y="546809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4"/>
          <p:cNvSpPr txBox="1"/>
          <p:nvPr/>
        </p:nvSpPr>
        <p:spPr>
          <a:xfrm>
            <a:off x="859973" y="2754329"/>
            <a:ext cx="8581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6187443" y="5894600"/>
            <a:ext cx="7480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>
            <a:spLocks noGrp="1"/>
          </p:cNvSpPr>
          <p:nvPr>
            <p:ph type="title"/>
          </p:nvPr>
        </p:nvSpPr>
        <p:spPr>
          <a:xfrm>
            <a:off x="4876800" y="365125"/>
            <a:ext cx="6946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how does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 </a:t>
            </a:r>
            <a:r>
              <a:rPr lang="es-ES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work</a:t>
            </a: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?</a:t>
            </a:r>
            <a:r>
              <a:rPr lang="es-ES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</a:t>
            </a:r>
            <a:r>
              <a:rPr lang="es-ES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guarantees</a:t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grpSp>
        <p:nvGrpSpPr>
          <p:cNvPr id="371" name="Google Shape;371;p25"/>
          <p:cNvGrpSpPr/>
          <p:nvPr/>
        </p:nvGrpSpPr>
        <p:grpSpPr>
          <a:xfrm>
            <a:off x="5530534" y="2025003"/>
            <a:ext cx="5639331" cy="1348325"/>
            <a:chOff x="6835697" y="1690688"/>
            <a:chExt cx="5639331" cy="1348325"/>
          </a:xfrm>
        </p:grpSpPr>
        <p:sp>
          <p:nvSpPr>
            <p:cNvPr id="372" name="Google Shape;372;p25"/>
            <p:cNvSpPr/>
            <p:nvPr/>
          </p:nvSpPr>
          <p:spPr>
            <a:xfrm>
              <a:off x="6835697" y="1690688"/>
              <a:ext cx="5639331" cy="1348325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5"/>
            <p:cNvSpPr txBox="1"/>
            <p:nvPr/>
          </p:nvSpPr>
          <p:spPr>
            <a:xfrm>
              <a:off x="7831992" y="2072463"/>
              <a:ext cx="3978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 offer a special property insurance for our hosts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25"/>
          <p:cNvGrpSpPr/>
          <p:nvPr/>
        </p:nvGrpSpPr>
        <p:grpSpPr>
          <a:xfrm>
            <a:off x="5530535" y="3584776"/>
            <a:ext cx="5639330" cy="1348325"/>
            <a:chOff x="6835698" y="3250461"/>
            <a:chExt cx="5639330" cy="1348325"/>
          </a:xfrm>
        </p:grpSpPr>
        <p:sp>
          <p:nvSpPr>
            <p:cNvPr id="375" name="Google Shape;375;p25"/>
            <p:cNvSpPr/>
            <p:nvPr/>
          </p:nvSpPr>
          <p:spPr>
            <a:xfrm>
              <a:off x="6835698" y="3250461"/>
              <a:ext cx="5639330" cy="1348325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5"/>
            <p:cNvSpPr txBox="1"/>
            <p:nvPr/>
          </p:nvSpPr>
          <p:spPr>
            <a:xfrm>
              <a:off x="7831993" y="3632236"/>
              <a:ext cx="3978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We also have a legal team in case of a major incident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25"/>
          <p:cNvGrpSpPr/>
          <p:nvPr/>
        </p:nvGrpSpPr>
        <p:grpSpPr>
          <a:xfrm>
            <a:off x="5530534" y="5144550"/>
            <a:ext cx="5639329" cy="1348325"/>
            <a:chOff x="6835697" y="4810235"/>
            <a:chExt cx="5639329" cy="1348325"/>
          </a:xfrm>
        </p:grpSpPr>
        <p:sp>
          <p:nvSpPr>
            <p:cNvPr id="378" name="Google Shape;378;p25"/>
            <p:cNvSpPr/>
            <p:nvPr/>
          </p:nvSpPr>
          <p:spPr>
            <a:xfrm>
              <a:off x="6835697" y="4810235"/>
              <a:ext cx="5639329" cy="1348325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5"/>
            <p:cNvSpPr txBox="1"/>
            <p:nvPr/>
          </p:nvSpPr>
          <p:spPr>
            <a:xfrm>
              <a:off x="7831993" y="5192009"/>
              <a:ext cx="3978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will have instant access to a community of hosts near your property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0" name="Google Shape;380;p25" descr="Airbnb logo coupon empresa privada, logo de airbnb, texto, marca, Servicio  png | PNGWing"/>
          <p:cNvPicPr preferRelativeResize="0"/>
          <p:nvPr/>
        </p:nvPicPr>
        <p:blipFill rotWithShape="1">
          <a:blip r:embed="rId3">
            <a:alphaModFix/>
          </a:blip>
          <a:srcRect l="24112" t="4000" r="23399" b="32000"/>
          <a:stretch/>
        </p:blipFill>
        <p:spPr>
          <a:xfrm rot="5400000">
            <a:off x="5838290" y="2500061"/>
            <a:ext cx="380784" cy="39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5" descr="Airbnb logo coupon empresa privada, logo de airbnb, texto, marca, Servicio  png | PNGWing"/>
          <p:cNvPicPr preferRelativeResize="0"/>
          <p:nvPr/>
        </p:nvPicPr>
        <p:blipFill rotWithShape="1">
          <a:blip r:embed="rId3">
            <a:alphaModFix/>
          </a:blip>
          <a:srcRect l="24112" t="4000" r="23399" b="32000"/>
          <a:stretch/>
        </p:blipFill>
        <p:spPr>
          <a:xfrm rot="5400000">
            <a:off x="5842223" y="4059835"/>
            <a:ext cx="380784" cy="39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5" descr="Airbnb logo coupon empresa privada, logo de airbnb, texto, marca, Servicio  png | PNGWing"/>
          <p:cNvPicPr preferRelativeResize="0"/>
          <p:nvPr/>
        </p:nvPicPr>
        <p:blipFill rotWithShape="1">
          <a:blip r:embed="rId3">
            <a:alphaModFix/>
          </a:blip>
          <a:srcRect l="24112" t="4000" r="23399" b="32000"/>
          <a:stretch/>
        </p:blipFill>
        <p:spPr>
          <a:xfrm rot="5400000">
            <a:off x="5842223" y="5619607"/>
            <a:ext cx="380784" cy="39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"/>
          <p:cNvSpPr/>
          <p:nvPr/>
        </p:nvSpPr>
        <p:spPr>
          <a:xfrm>
            <a:off x="468086" y="4378110"/>
            <a:ext cx="5257800" cy="544285"/>
          </a:xfrm>
          <a:prstGeom prst="rect">
            <a:avLst/>
          </a:prstGeom>
          <a:solidFill>
            <a:srgbClr val="7F7F7F">
              <a:alpha val="6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 txBox="1"/>
          <p:nvPr/>
        </p:nvSpPr>
        <p:spPr>
          <a:xfrm>
            <a:off x="979714" y="1839686"/>
            <a:ext cx="31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Introduction: what is airbnb?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4"/>
          <p:cNvSpPr txBox="1"/>
          <p:nvPr/>
        </p:nvSpPr>
        <p:spPr>
          <a:xfrm>
            <a:off x="979714" y="2721429"/>
            <a:ext cx="31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airbnb?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4"/>
          <p:cNvSpPr txBox="1"/>
          <p:nvPr/>
        </p:nvSpPr>
        <p:spPr>
          <a:xfrm>
            <a:off x="979714" y="3603172"/>
            <a:ext cx="3156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join airbnb?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4"/>
          <p:cNvSpPr txBox="1"/>
          <p:nvPr/>
        </p:nvSpPr>
        <p:spPr>
          <a:xfrm>
            <a:off x="979714" y="4484915"/>
            <a:ext cx="3156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Wrap 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/>
          <p:nvPr/>
        </p:nvSpPr>
        <p:spPr>
          <a:xfrm>
            <a:off x="468086" y="1763486"/>
            <a:ext cx="5257800" cy="544285"/>
          </a:xfrm>
          <a:prstGeom prst="rect">
            <a:avLst/>
          </a:prstGeom>
          <a:solidFill>
            <a:srgbClr val="7F7F7F">
              <a:alpha val="6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979714" y="1839686"/>
            <a:ext cx="3156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Introduction: what is airbnb?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979714" y="2721429"/>
            <a:ext cx="3156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airbnb?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 txBox="1"/>
          <p:nvPr/>
        </p:nvSpPr>
        <p:spPr>
          <a:xfrm>
            <a:off x="979714" y="3603172"/>
            <a:ext cx="3156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join airbnb?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979714" y="4484915"/>
            <a:ext cx="31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Wrap Up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6" descr="Star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808" y="1559422"/>
            <a:ext cx="5183388" cy="518338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</a:t>
            </a:r>
            <a:r>
              <a:rPr lang="es-ES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: endgame</a:t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398" name="Google Shape;398;p26" descr="Shield Tick with solid fill"/>
          <p:cNvPicPr preferRelativeResize="0"/>
          <p:nvPr/>
        </p:nvPicPr>
        <p:blipFill rotWithShape="1">
          <a:blip r:embed="rId4">
            <a:alphaModFix/>
          </a:blip>
          <a:srcRect r="-6349"/>
          <a:stretch/>
        </p:blipFill>
        <p:spPr>
          <a:xfrm>
            <a:off x="3659887" y="1690700"/>
            <a:ext cx="838025" cy="7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6" descr="Piggy Bank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853" y="32553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6"/>
          <p:cNvSpPr txBox="1"/>
          <p:nvPr/>
        </p:nvSpPr>
        <p:spPr>
          <a:xfrm>
            <a:off x="1212853" y="2992592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26" descr="Lock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45695" y="594360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 descr="Neighborhood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734" y="32461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 descr="Group of men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66870" y="594361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 descr="Airbnb logo coupon empresa privada, logo de airbnb, texto, marca, Servicio  png | PNGWing"/>
          <p:cNvPicPr preferRelativeResize="0"/>
          <p:nvPr/>
        </p:nvPicPr>
        <p:blipFill rotWithShape="1">
          <a:blip r:embed="rId9">
            <a:alphaModFix/>
          </a:blip>
          <a:srcRect l="17554" t="-3640" r="16364" b="-5571"/>
          <a:stretch/>
        </p:blipFill>
        <p:spPr>
          <a:xfrm>
            <a:off x="3327273" y="3379610"/>
            <a:ext cx="1394460" cy="197656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6"/>
          <p:cNvSpPr txBox="1"/>
          <p:nvPr/>
        </p:nvSpPr>
        <p:spPr>
          <a:xfrm>
            <a:off x="2138156" y="5658467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4721725" y="5595895"/>
            <a:ext cx="139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5921760" y="2992601"/>
            <a:ext cx="139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Prosperity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6"/>
          <p:cNvSpPr/>
          <p:nvPr/>
        </p:nvSpPr>
        <p:spPr>
          <a:xfrm>
            <a:off x="1640844" y="2021427"/>
            <a:ext cx="4767300" cy="4692900"/>
          </a:xfrm>
          <a:prstGeom prst="ellipse">
            <a:avLst/>
          </a:prstGeom>
          <a:solidFill>
            <a:srgbClr val="FF5A5E">
              <a:alpha val="2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3197239" y="2435125"/>
            <a:ext cx="165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"/>
          <p:cNvSpPr txBox="1">
            <a:spLocks noGrp="1"/>
          </p:cNvSpPr>
          <p:nvPr>
            <p:ph type="title"/>
          </p:nvPr>
        </p:nvSpPr>
        <p:spPr>
          <a:xfrm>
            <a:off x="4876800" y="365125"/>
            <a:ext cx="6946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 </a:t>
            </a:r>
            <a:r>
              <a:rPr lang="es-ES">
                <a:solidFill>
                  <a:srgbClr val="FF5A5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 nyc</a:t>
            </a: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: time for questions</a:t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4464161" y="3529954"/>
            <a:ext cx="91440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ES" sz="4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thanks</a:t>
            </a:r>
            <a:r>
              <a:rPr lang="es-ES" sz="44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 sz="44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for listening</a:t>
            </a:r>
            <a:endParaRPr sz="44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416" name="Google Shape;416;p27"/>
          <p:cNvPicPr preferRelativeResize="0"/>
          <p:nvPr/>
        </p:nvPicPr>
        <p:blipFill rotWithShape="1">
          <a:blip r:embed="rId3">
            <a:alphaModFix/>
          </a:blip>
          <a:srcRect r="70825"/>
          <a:stretch/>
        </p:blipFill>
        <p:spPr>
          <a:xfrm rot="10800000">
            <a:off x="5349405" y="3459881"/>
            <a:ext cx="882595" cy="94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 </a:t>
            </a:r>
            <a:r>
              <a:rPr lang="es-ES">
                <a:solidFill>
                  <a:srgbClr val="FF5A5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in nyc</a:t>
            </a:r>
            <a:endParaRPr>
              <a:solidFill>
                <a:srgbClr val="FF5A5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422" name="Google Shape;422;p28"/>
          <p:cNvPicPr preferRelativeResize="0"/>
          <p:nvPr/>
        </p:nvPicPr>
        <p:blipFill rotWithShape="1">
          <a:blip r:embed="rId3">
            <a:alphaModFix amt="28000"/>
          </a:blip>
          <a:srcRect r="70825"/>
          <a:stretch/>
        </p:blipFill>
        <p:spPr>
          <a:xfrm>
            <a:off x="1416624" y="-464367"/>
            <a:ext cx="3138976" cy="336222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we        nyc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4">
            <a:alphaModFix/>
          </a:blip>
          <a:srcRect l="18735" t="89" r="64157" b="-89"/>
          <a:stretch/>
        </p:blipFill>
        <p:spPr>
          <a:xfrm>
            <a:off x="0" y="0"/>
            <a:ext cx="17816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8"/>
          <p:cNvSpPr/>
          <p:nvPr/>
        </p:nvSpPr>
        <p:spPr>
          <a:xfrm>
            <a:off x="0" y="0"/>
            <a:ext cx="1781666" cy="6858000"/>
          </a:xfrm>
          <a:prstGeom prst="rect">
            <a:avLst/>
          </a:prstGeom>
          <a:solidFill>
            <a:schemeClr val="dk1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28"/>
          <p:cNvPicPr preferRelativeResize="0"/>
          <p:nvPr/>
        </p:nvPicPr>
        <p:blipFill rotWithShape="1">
          <a:blip r:embed="rId3">
            <a:alphaModFix/>
          </a:blip>
          <a:srcRect r="70825"/>
          <a:stretch/>
        </p:blipFill>
        <p:spPr>
          <a:xfrm rot="10800000">
            <a:off x="5888771" y="3677783"/>
            <a:ext cx="295820" cy="31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617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vacation</a:t>
            </a: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 rentals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in nyc</a:t>
            </a: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: a growing sector</a:t>
            </a:r>
            <a:endParaRPr/>
          </a:p>
        </p:txBody>
      </p:sp>
      <p:graphicFrame>
        <p:nvGraphicFramePr>
          <p:cNvPr id="60" name="Google Shape;60;p3"/>
          <p:cNvGraphicFramePr/>
          <p:nvPr/>
        </p:nvGraphicFramePr>
        <p:xfrm>
          <a:off x="433161" y="1837330"/>
          <a:ext cx="7263039" cy="4669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8dc22b566_0_6"/>
          <p:cNvSpPr txBox="1">
            <a:spLocks noGrp="1"/>
          </p:cNvSpPr>
          <p:nvPr>
            <p:ph type="title"/>
          </p:nvPr>
        </p:nvSpPr>
        <p:spPr>
          <a:xfrm>
            <a:off x="4876800" y="365125"/>
            <a:ext cx="6946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vacation rentals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in nyc</a:t>
            </a:r>
            <a:r>
              <a:rPr lang="es-ES">
                <a:latin typeface="Manrope Light"/>
                <a:ea typeface="Manrope Light"/>
                <a:cs typeface="Manrope Light"/>
                <a:sym typeface="Manrope Light"/>
              </a:rPr>
              <a:t>: a growing sector</a:t>
            </a:r>
            <a:endParaRPr/>
          </a:p>
        </p:txBody>
      </p:sp>
      <p:pic>
        <p:nvPicPr>
          <p:cNvPr id="66" name="Google Shape;66;g108dc22b566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2134775"/>
            <a:ext cx="6946800" cy="453824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08dc22b566_0_6"/>
          <p:cNvSpPr/>
          <p:nvPr/>
        </p:nvSpPr>
        <p:spPr>
          <a:xfrm>
            <a:off x="4876803" y="2134767"/>
            <a:ext cx="1677600" cy="2062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108dc22b566_0_6"/>
          <p:cNvSpPr/>
          <p:nvPr/>
        </p:nvSpPr>
        <p:spPr>
          <a:xfrm>
            <a:off x="4956113" y="2183968"/>
            <a:ext cx="227400" cy="227400"/>
          </a:xfrm>
          <a:prstGeom prst="ellipse">
            <a:avLst/>
          </a:prstGeom>
          <a:solidFill>
            <a:srgbClr val="6183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108dc22b566_0_6"/>
          <p:cNvSpPr/>
          <p:nvPr/>
        </p:nvSpPr>
        <p:spPr>
          <a:xfrm>
            <a:off x="4956113" y="2466625"/>
            <a:ext cx="227400" cy="227400"/>
          </a:xfrm>
          <a:prstGeom prst="ellipse">
            <a:avLst/>
          </a:prstGeom>
          <a:solidFill>
            <a:srgbClr val="F28E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108dc22b566_0_6"/>
          <p:cNvSpPr/>
          <p:nvPr/>
        </p:nvSpPr>
        <p:spPr>
          <a:xfrm>
            <a:off x="4956113" y="2749634"/>
            <a:ext cx="227400" cy="227400"/>
          </a:xfrm>
          <a:prstGeom prst="ellipse">
            <a:avLst/>
          </a:prstGeom>
          <a:solidFill>
            <a:srgbClr val="E157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08dc22b566_0_6"/>
          <p:cNvSpPr/>
          <p:nvPr/>
        </p:nvSpPr>
        <p:spPr>
          <a:xfrm>
            <a:off x="4956113" y="3032643"/>
            <a:ext cx="227400" cy="227400"/>
          </a:xfrm>
          <a:prstGeom prst="ellipse">
            <a:avLst/>
          </a:prstGeom>
          <a:solidFill>
            <a:srgbClr val="76B7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108dc22b566_0_6"/>
          <p:cNvSpPr txBox="1"/>
          <p:nvPr/>
        </p:nvSpPr>
        <p:spPr>
          <a:xfrm>
            <a:off x="5183463" y="3032370"/>
            <a:ext cx="1307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rgbClr val="76B7B2"/>
                </a:solidFill>
                <a:latin typeface="Manrope Light"/>
                <a:ea typeface="Manrope Light"/>
                <a:cs typeface="Manrope Light"/>
                <a:sym typeface="Manrope Light"/>
              </a:rPr>
              <a:t>Queens</a:t>
            </a:r>
            <a:endParaRPr sz="1050" b="0" i="0" u="none" strike="noStrike" cap="none">
              <a:solidFill>
                <a:srgbClr val="000000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73" name="Google Shape;73;g108dc22b566_0_6"/>
          <p:cNvSpPr/>
          <p:nvPr/>
        </p:nvSpPr>
        <p:spPr>
          <a:xfrm>
            <a:off x="4956113" y="3315300"/>
            <a:ext cx="227400" cy="227400"/>
          </a:xfrm>
          <a:prstGeom prst="ellipse">
            <a:avLst/>
          </a:prstGeom>
          <a:solidFill>
            <a:srgbClr val="68A9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108dc22b566_0_6"/>
          <p:cNvSpPr txBox="1"/>
          <p:nvPr/>
        </p:nvSpPr>
        <p:spPr>
          <a:xfrm>
            <a:off x="5183463" y="3315027"/>
            <a:ext cx="1307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rgbClr val="68A95F"/>
                </a:solidFill>
                <a:latin typeface="Manrope Light"/>
                <a:ea typeface="Manrope Light"/>
                <a:cs typeface="Manrope Light"/>
                <a:sym typeface="Manrope Light"/>
              </a:rPr>
              <a:t>Staten Island</a:t>
            </a:r>
            <a:endParaRPr sz="1050" b="0" i="0" u="none" strike="noStrike" cap="none">
              <a:solidFill>
                <a:srgbClr val="000000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75" name="Google Shape;75;g108dc22b566_0_6"/>
          <p:cNvSpPr txBox="1"/>
          <p:nvPr/>
        </p:nvSpPr>
        <p:spPr>
          <a:xfrm>
            <a:off x="5183463" y="2749009"/>
            <a:ext cx="1307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rgbClr val="E15759"/>
                </a:solidFill>
                <a:latin typeface="Manrope Light"/>
                <a:ea typeface="Manrope Light"/>
                <a:cs typeface="Manrope Light"/>
                <a:sym typeface="Manrope Light"/>
              </a:rPr>
              <a:t>Manhattan</a:t>
            </a:r>
            <a:endParaRPr sz="1050" b="0" i="0" u="none" strike="noStrike" cap="none">
              <a:solidFill>
                <a:srgbClr val="000000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76" name="Google Shape;76;g108dc22b566_0_6"/>
          <p:cNvSpPr txBox="1"/>
          <p:nvPr/>
        </p:nvSpPr>
        <p:spPr>
          <a:xfrm>
            <a:off x="5183463" y="2459277"/>
            <a:ext cx="1307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rgbClr val="F28E2B"/>
                </a:solidFill>
                <a:latin typeface="Manrope Light"/>
                <a:ea typeface="Manrope Light"/>
                <a:cs typeface="Manrope Light"/>
                <a:sym typeface="Manrope Light"/>
              </a:rPr>
              <a:t>Brooklyn</a:t>
            </a:r>
            <a:endParaRPr sz="1050" b="0" i="0" u="none" strike="noStrike" cap="none">
              <a:solidFill>
                <a:srgbClr val="000000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77" name="Google Shape;77;g108dc22b566_0_6"/>
          <p:cNvSpPr txBox="1"/>
          <p:nvPr/>
        </p:nvSpPr>
        <p:spPr>
          <a:xfrm>
            <a:off x="5183462" y="2181125"/>
            <a:ext cx="1307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rgbClr val="6183AB"/>
                </a:solidFill>
                <a:latin typeface="Manrope Light"/>
                <a:ea typeface="Manrope Light"/>
                <a:cs typeface="Manrope Light"/>
                <a:sym typeface="Manrope Light"/>
              </a:rPr>
              <a:t>Bronx</a:t>
            </a:r>
            <a:endParaRPr sz="1050" b="0" i="0" u="none" strike="noStrike" cap="none">
              <a:solidFill>
                <a:srgbClr val="000000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78" name="Google Shape;78;g108dc22b566_0_6"/>
          <p:cNvSpPr/>
          <p:nvPr/>
        </p:nvSpPr>
        <p:spPr>
          <a:xfrm>
            <a:off x="5388122" y="3801430"/>
            <a:ext cx="45600" cy="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08dc22b566_0_6"/>
          <p:cNvSpPr txBox="1"/>
          <p:nvPr/>
        </p:nvSpPr>
        <p:spPr>
          <a:xfrm>
            <a:off x="5242631" y="3911397"/>
            <a:ext cx="5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108dc22b566_0_6"/>
          <p:cNvSpPr/>
          <p:nvPr/>
        </p:nvSpPr>
        <p:spPr>
          <a:xfrm>
            <a:off x="5931121" y="3715527"/>
            <a:ext cx="204600" cy="20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08dc22b566_0_6"/>
          <p:cNvSpPr txBox="1"/>
          <p:nvPr/>
        </p:nvSpPr>
        <p:spPr>
          <a:xfrm>
            <a:off x="5792493" y="3911852"/>
            <a:ext cx="5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&gt;1500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108dc22b566_0_6"/>
          <p:cNvSpPr/>
          <p:nvPr/>
        </p:nvSpPr>
        <p:spPr>
          <a:xfrm>
            <a:off x="5621066" y="3749226"/>
            <a:ext cx="151200" cy="15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108dc22b566_0_6"/>
          <p:cNvSpPr txBox="1"/>
          <p:nvPr/>
        </p:nvSpPr>
        <p:spPr>
          <a:xfrm>
            <a:off x="5524451" y="3912999"/>
            <a:ext cx="56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8dc22b566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606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what is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airbnb?</a:t>
            </a:r>
            <a:endParaRPr/>
          </a:p>
        </p:txBody>
      </p:sp>
      <p:grpSp>
        <p:nvGrpSpPr>
          <p:cNvPr id="90" name="Google Shape;90;g108dc22b566_0_0"/>
          <p:cNvGrpSpPr/>
          <p:nvPr/>
        </p:nvGrpSpPr>
        <p:grpSpPr>
          <a:xfrm>
            <a:off x="1321683" y="2036845"/>
            <a:ext cx="5639331" cy="966550"/>
            <a:chOff x="5530534" y="2025004"/>
            <a:chExt cx="5639331" cy="966550"/>
          </a:xfrm>
        </p:grpSpPr>
        <p:sp>
          <p:nvSpPr>
            <p:cNvPr id="91" name="Google Shape;91;g108dc22b566_0_0"/>
            <p:cNvSpPr/>
            <p:nvPr/>
          </p:nvSpPr>
          <p:spPr>
            <a:xfrm>
              <a:off x="5530534" y="2025004"/>
              <a:ext cx="5639331" cy="966550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108dc22b566_0_0"/>
            <p:cNvSpPr txBox="1"/>
            <p:nvPr/>
          </p:nvSpPr>
          <p:spPr>
            <a:xfrm>
              <a:off x="6526830" y="2215892"/>
              <a:ext cx="3978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company offering a digital platform for property renting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" name="Google Shape;93;g108dc22b566_0_0" descr="Airbnb logo coupon empresa privada, logo de airbnb, texto, marca, Servicio  png | PNGWing"/>
            <p:cNvPicPr preferRelativeResize="0"/>
            <p:nvPr/>
          </p:nvPicPr>
          <p:blipFill rotWithShape="1">
            <a:blip r:embed="rId3">
              <a:alphaModFix/>
            </a:blip>
            <a:srcRect l="24112" t="4000" r="23399" b="32000"/>
            <a:stretch/>
          </p:blipFill>
          <p:spPr>
            <a:xfrm rot="5400000">
              <a:off x="5838290" y="2309176"/>
              <a:ext cx="380783" cy="3982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g108dc22b566_0_0"/>
          <p:cNvGrpSpPr/>
          <p:nvPr/>
        </p:nvGrpSpPr>
        <p:grpSpPr>
          <a:xfrm>
            <a:off x="1321683" y="3200005"/>
            <a:ext cx="5639331" cy="966550"/>
            <a:chOff x="5530534" y="2025004"/>
            <a:chExt cx="5639331" cy="966550"/>
          </a:xfrm>
        </p:grpSpPr>
        <p:sp>
          <p:nvSpPr>
            <p:cNvPr id="95" name="Google Shape;95;g108dc22b566_0_0"/>
            <p:cNvSpPr/>
            <p:nvPr/>
          </p:nvSpPr>
          <p:spPr>
            <a:xfrm>
              <a:off x="5530534" y="2025004"/>
              <a:ext cx="5639331" cy="966550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108dc22b566_0_0"/>
            <p:cNvSpPr txBox="1"/>
            <p:nvPr/>
          </p:nvSpPr>
          <p:spPr>
            <a:xfrm>
              <a:off x="6526830" y="2215892"/>
              <a:ext cx="3978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More than 2 million properties in 192 countries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" name="Google Shape;97;g108dc22b566_0_0" descr="Airbnb logo coupon empresa privada, logo de airbnb, texto, marca, Servicio  png | PNGWing"/>
            <p:cNvPicPr preferRelativeResize="0"/>
            <p:nvPr/>
          </p:nvPicPr>
          <p:blipFill rotWithShape="1">
            <a:blip r:embed="rId3">
              <a:alphaModFix/>
            </a:blip>
            <a:srcRect l="24112" t="4000" r="23399" b="32000"/>
            <a:stretch/>
          </p:blipFill>
          <p:spPr>
            <a:xfrm rot="5400000">
              <a:off x="5838290" y="2309176"/>
              <a:ext cx="380784" cy="3982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g108dc22b566_0_0"/>
          <p:cNvGrpSpPr/>
          <p:nvPr/>
        </p:nvGrpSpPr>
        <p:grpSpPr>
          <a:xfrm>
            <a:off x="1321683" y="5526325"/>
            <a:ext cx="5639331" cy="966550"/>
            <a:chOff x="5530534" y="2025004"/>
            <a:chExt cx="5639331" cy="966550"/>
          </a:xfrm>
        </p:grpSpPr>
        <p:sp>
          <p:nvSpPr>
            <p:cNvPr id="99" name="Google Shape;99;g108dc22b566_0_0"/>
            <p:cNvSpPr/>
            <p:nvPr/>
          </p:nvSpPr>
          <p:spPr>
            <a:xfrm>
              <a:off x="5530534" y="2025004"/>
              <a:ext cx="5639331" cy="966550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108dc22b566_0_0"/>
            <p:cNvSpPr txBox="1"/>
            <p:nvPr/>
          </p:nvSpPr>
          <p:spPr>
            <a:xfrm>
              <a:off x="6526830" y="2215892"/>
              <a:ext cx="3978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 a host, create profiles for your properties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" name="Google Shape;101;g108dc22b566_0_0" descr="Airbnb logo coupon empresa privada, logo de airbnb, texto, marca, Servicio  png | PNGWing"/>
            <p:cNvPicPr preferRelativeResize="0"/>
            <p:nvPr/>
          </p:nvPicPr>
          <p:blipFill rotWithShape="1">
            <a:blip r:embed="rId3">
              <a:alphaModFix/>
            </a:blip>
            <a:srcRect l="24112" t="4000" r="23399" b="32000"/>
            <a:stretch/>
          </p:blipFill>
          <p:spPr>
            <a:xfrm rot="5400000">
              <a:off x="5838290" y="2309176"/>
              <a:ext cx="380784" cy="3982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" name="Google Shape;102;g108dc22b566_0_0"/>
          <p:cNvGrpSpPr/>
          <p:nvPr/>
        </p:nvGrpSpPr>
        <p:grpSpPr>
          <a:xfrm>
            <a:off x="1321683" y="4363165"/>
            <a:ext cx="5639331" cy="966550"/>
            <a:chOff x="5530534" y="2025004"/>
            <a:chExt cx="5639331" cy="966550"/>
          </a:xfrm>
        </p:grpSpPr>
        <p:sp>
          <p:nvSpPr>
            <p:cNvPr id="103" name="Google Shape;103;g108dc22b566_0_0"/>
            <p:cNvSpPr/>
            <p:nvPr/>
          </p:nvSpPr>
          <p:spPr>
            <a:xfrm>
              <a:off x="5530534" y="2025004"/>
              <a:ext cx="5639331" cy="966550"/>
            </a:xfrm>
            <a:prstGeom prst="roundRect">
              <a:avLst>
                <a:gd name="adj" fmla="val 16667"/>
              </a:avLst>
            </a:prstGeom>
            <a:solidFill>
              <a:srgbClr val="FF59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108dc22b566_0_0"/>
            <p:cNvSpPr txBox="1"/>
            <p:nvPr/>
          </p:nvSpPr>
          <p:spPr>
            <a:xfrm>
              <a:off x="6526831" y="2339002"/>
              <a:ext cx="39790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Kind of users: Host or Guest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g108dc22b566_0_0" descr="Airbnb logo coupon empresa privada, logo de airbnb, texto, marca, Servicio  png | PNGWing"/>
            <p:cNvPicPr preferRelativeResize="0"/>
            <p:nvPr/>
          </p:nvPicPr>
          <p:blipFill rotWithShape="1">
            <a:blip r:embed="rId3">
              <a:alphaModFix/>
            </a:blip>
            <a:srcRect l="24112" t="4000" r="23399" b="32000"/>
            <a:stretch/>
          </p:blipFill>
          <p:spPr>
            <a:xfrm rot="5678146">
              <a:off x="5838290" y="2309176"/>
              <a:ext cx="380783" cy="3982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468086" y="2606457"/>
            <a:ext cx="5257800" cy="544285"/>
          </a:xfrm>
          <a:prstGeom prst="rect">
            <a:avLst/>
          </a:prstGeom>
          <a:solidFill>
            <a:srgbClr val="7F7F7F">
              <a:alpha val="6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979714" y="1839686"/>
            <a:ext cx="31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Introduction: what is airbnb?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979714" y="2721429"/>
            <a:ext cx="31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airbnb?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979714" y="3603172"/>
            <a:ext cx="3156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join airbnb?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979714" y="4484915"/>
            <a:ext cx="3156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Wrap Up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876800" y="365125"/>
            <a:ext cx="6946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why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airbnb?</a:t>
            </a:r>
            <a:r>
              <a:rPr lang="es-ES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 trusted by tourists</a:t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307055" y="2909933"/>
            <a:ext cx="2220694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24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reviews count</a:t>
            </a:r>
            <a:endParaRPr sz="24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5057136" y="3729695"/>
            <a:ext cx="2720533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3600"/>
              <a:buFont typeface="Calibri"/>
              <a:buNone/>
            </a:pPr>
            <a:r>
              <a:rPr lang="es-ES" sz="5400" b="1" i="0" u="none" strike="noStrike" cap="none">
                <a:solidFill>
                  <a:srgbClr val="FF5A5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90,006</a:t>
            </a:r>
            <a:endParaRPr sz="4000" b="1" i="0" u="none" strike="noStrike" cap="none">
              <a:solidFill>
                <a:srgbClr val="FF5A5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8818641" y="2909933"/>
            <a:ext cx="2225553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24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average score</a:t>
            </a:r>
            <a:endParaRPr sz="24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9405271" y="3729695"/>
            <a:ext cx="1052292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3600"/>
              <a:buFont typeface="Calibri"/>
              <a:buNone/>
            </a:pPr>
            <a:r>
              <a:rPr lang="es-ES" sz="5400" b="1" i="0" u="none" strike="noStrike" cap="none">
                <a:solidFill>
                  <a:srgbClr val="FF5A5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93</a:t>
            </a:r>
            <a:endParaRPr sz="4000" b="1" i="0" u="none" strike="noStrike" cap="none">
              <a:solidFill>
                <a:srgbClr val="FF5A5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4876800" y="2762949"/>
            <a:ext cx="3051300" cy="203870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5A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8405768" y="2763500"/>
            <a:ext cx="3051300" cy="2037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5A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7690052" y="3516086"/>
            <a:ext cx="870260" cy="5116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1" descr="Shield Tick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6143" y="3272202"/>
            <a:ext cx="1020196" cy="1020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1"/>
          <p:cNvGrpSpPr/>
          <p:nvPr/>
        </p:nvGrpSpPr>
        <p:grpSpPr>
          <a:xfrm>
            <a:off x="7038731" y="4749891"/>
            <a:ext cx="2172905" cy="1337493"/>
            <a:chOff x="7523377" y="5044984"/>
            <a:chExt cx="1485544" cy="914400"/>
          </a:xfrm>
        </p:grpSpPr>
        <p:pic>
          <p:nvPicPr>
            <p:cNvPr id="129" name="Google Shape;129;p21" descr="Rating 3 Star with solid fill"/>
            <p:cNvPicPr preferRelativeResize="0"/>
            <p:nvPr/>
          </p:nvPicPr>
          <p:blipFill rotWithShape="1">
            <a:blip r:embed="rId4">
              <a:alphaModFix/>
            </a:blip>
            <a:srcRect l="33710"/>
            <a:stretch/>
          </p:blipFill>
          <p:spPr>
            <a:xfrm>
              <a:off x="7523377" y="5044984"/>
              <a:ext cx="60615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1" descr="Rating Star with solid fi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94521" y="504498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1" descr="Rating 3 Star with solid fill"/>
            <p:cNvPicPr preferRelativeResize="0"/>
            <p:nvPr/>
          </p:nvPicPr>
          <p:blipFill rotWithShape="1">
            <a:blip r:embed="rId4">
              <a:alphaModFix/>
            </a:blip>
            <a:srcRect r="81537"/>
            <a:stretch/>
          </p:blipFill>
          <p:spPr>
            <a:xfrm>
              <a:off x="8673755" y="5044984"/>
              <a:ext cx="168830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why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airbnb?</a:t>
            </a:r>
            <a:r>
              <a:rPr lang="es-ES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 trusted by property owners</a:t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085189"/>
            <a:ext cx="1919119" cy="19107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5170" y="2085189"/>
            <a:ext cx="1906566" cy="19107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9587" y="2085189"/>
            <a:ext cx="1912825" cy="19107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0263" y="2085189"/>
            <a:ext cx="1917003" cy="19107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28428" y="2085189"/>
            <a:ext cx="1925372" cy="19107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7214063" y="4069080"/>
            <a:ext cx="19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Laureen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7214063" y="4345225"/>
            <a:ext cx="1906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PhD student</a:t>
            </a: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8">
            <a:alphaModFix/>
          </a:blip>
          <a:srcRect r="70825"/>
          <a:stretch/>
        </p:blipFill>
        <p:spPr>
          <a:xfrm>
            <a:off x="7314647" y="4668750"/>
            <a:ext cx="180385" cy="19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7495032" y="4634159"/>
            <a:ext cx="1625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FF5A5F"/>
                </a:solidFill>
                <a:latin typeface="Manrope Light"/>
                <a:ea typeface="Manrope Light"/>
                <a:cs typeface="Manrope Light"/>
                <a:sym typeface="Manrope Light"/>
              </a:rPr>
              <a:t>since May 2014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7214063" y="4923093"/>
            <a:ext cx="1906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House in Bronx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Spare room</a:t>
            </a: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762000" y="4069080"/>
            <a:ext cx="19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Angela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39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762000" y="4345225"/>
            <a:ext cx="1906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Lawyer</a:t>
            </a: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8">
            <a:alphaModFix/>
          </a:blip>
          <a:srcRect r="70825"/>
          <a:stretch/>
        </p:blipFill>
        <p:spPr>
          <a:xfrm>
            <a:off x="862584" y="4668750"/>
            <a:ext cx="180385" cy="19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1042969" y="4634159"/>
            <a:ext cx="1625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FF5A5F"/>
                </a:solidFill>
                <a:latin typeface="Manrope Light"/>
                <a:ea typeface="Manrope Light"/>
                <a:cs typeface="Manrope Light"/>
                <a:sym typeface="Manrope Light"/>
              </a:rPr>
              <a:t>since October 2013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762000" y="4923093"/>
            <a:ext cx="1906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Apartment in Manhattan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Second property</a:t>
            </a: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2925151" y="4065199"/>
            <a:ext cx="1906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Scott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47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2925151" y="4341344"/>
            <a:ext cx="190656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Garden Equip. Supplier</a:t>
            </a: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8">
            <a:alphaModFix/>
          </a:blip>
          <a:srcRect r="70825"/>
          <a:stretch/>
        </p:blipFill>
        <p:spPr>
          <a:xfrm>
            <a:off x="3025735" y="4664869"/>
            <a:ext cx="180385" cy="19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/>
          <p:nvPr/>
        </p:nvSpPr>
        <p:spPr>
          <a:xfrm>
            <a:off x="3206120" y="4630278"/>
            <a:ext cx="162559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FF5A5F"/>
                </a:solidFill>
                <a:latin typeface="Manrope Light"/>
                <a:ea typeface="Manrope Light"/>
                <a:cs typeface="Manrope Light"/>
                <a:sym typeface="Manrope Light"/>
              </a:rPr>
              <a:t>since August 2011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2925151" y="4919212"/>
            <a:ext cx="19065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Loft in Manhattan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Inherited from parents</a:t>
            </a: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5063387" y="4075147"/>
            <a:ext cx="190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George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62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5063387" y="4351292"/>
            <a:ext cx="1906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Retired</a:t>
            </a: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8">
            <a:alphaModFix/>
          </a:blip>
          <a:srcRect r="70825"/>
          <a:stretch/>
        </p:blipFill>
        <p:spPr>
          <a:xfrm>
            <a:off x="5163971" y="4674817"/>
            <a:ext cx="180385" cy="19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5344356" y="4640226"/>
            <a:ext cx="1625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FF5A5F"/>
                </a:solidFill>
                <a:latin typeface="Manrope Light"/>
                <a:ea typeface="Manrope Light"/>
                <a:cs typeface="Manrope Light"/>
                <a:sym typeface="Manrope Light"/>
              </a:rPr>
              <a:t>since September 2009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5063387" y="4929160"/>
            <a:ext cx="1906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Apartment in Bronx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Own acquisition</a:t>
            </a: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9316440" y="4075147"/>
            <a:ext cx="1906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CC474C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Michaela</a:t>
            </a:r>
            <a:r>
              <a:rPr lang="es-ES" sz="1600" b="0" i="0" u="none" strike="noStrike" cap="none">
                <a:solidFill>
                  <a:srgbClr val="CC474C"/>
                </a:solidFill>
                <a:latin typeface="Manrope Light"/>
                <a:ea typeface="Manrope Light"/>
                <a:cs typeface="Manrope Light"/>
                <a:sym typeface="Manrope Light"/>
              </a:rPr>
              <a:t>, 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9316440" y="4351292"/>
            <a:ext cx="190656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Trader</a:t>
            </a:r>
            <a:endParaRPr sz="11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 rotWithShape="1">
          <a:blip r:embed="rId8">
            <a:alphaModFix/>
          </a:blip>
          <a:srcRect r="70825"/>
          <a:stretch/>
        </p:blipFill>
        <p:spPr>
          <a:xfrm>
            <a:off x="9417024" y="4674817"/>
            <a:ext cx="180385" cy="19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9597409" y="4640226"/>
            <a:ext cx="162559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FF5A5F"/>
                </a:solidFill>
                <a:latin typeface="Manrope Light"/>
                <a:ea typeface="Manrope Light"/>
                <a:cs typeface="Manrope Light"/>
                <a:sym typeface="Manrope Light"/>
              </a:rPr>
              <a:t>since January 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9316440" y="4929160"/>
            <a:ext cx="19065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Loft in Brooklyn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Acquired for </a:t>
            </a:r>
            <a:r>
              <a:rPr lang="es-ES" sz="1100" b="0" i="0" u="none" strike="noStrike" cap="none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</a:t>
            </a:r>
            <a:endParaRPr sz="1100" b="0" i="0" u="none" strike="noStrike" cap="none">
              <a:solidFill>
                <a:srgbClr val="FF5A5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4876800" y="365125"/>
            <a:ext cx="6946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>
                <a:latin typeface="Manrope Medium"/>
                <a:ea typeface="Manrope Medium"/>
                <a:cs typeface="Manrope Medium"/>
                <a:sym typeface="Manrope Medium"/>
              </a:rPr>
              <a:t>why</a:t>
            </a:r>
            <a:r>
              <a:rPr lang="es-ES"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r>
              <a:rPr lang="es-ES">
                <a:solidFill>
                  <a:srgbClr val="FF5A5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airbnb?</a:t>
            </a:r>
            <a:r>
              <a:rPr lang="es-ES">
                <a:solidFill>
                  <a:schemeClr val="dk1"/>
                </a:solidFill>
                <a:latin typeface="Manrope Light"/>
                <a:ea typeface="Manrope Light"/>
                <a:cs typeface="Manrope Light"/>
                <a:sym typeface="Manrope Light"/>
              </a:rPr>
              <a:t> trusted by property owners</a:t>
            </a: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9470" y="1805940"/>
            <a:ext cx="7064840" cy="482319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7040880" y="1874520"/>
            <a:ext cx="2084832" cy="2377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6557646" y="1601892"/>
            <a:ext cx="3051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495A"/>
              </a:buClr>
              <a:buSzPts val="2000"/>
              <a:buFont typeface="Calibri"/>
              <a:buNone/>
            </a:pPr>
            <a:r>
              <a:rPr lang="es-ES" sz="1900" b="0" i="0" u="none" strike="noStrike" cap="none">
                <a:solidFill>
                  <a:srgbClr val="7F2C2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Count of new properties</a:t>
            </a:r>
            <a:endParaRPr sz="1900" b="0" i="0" u="none" strike="noStrike" cap="none">
              <a:solidFill>
                <a:srgbClr val="7F2C2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Office PowerPoint</Application>
  <PresentationFormat>Widescreen</PresentationFormat>
  <Paragraphs>141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Manrope SemiBold</vt:lpstr>
      <vt:lpstr>Manrope ExtraBold</vt:lpstr>
      <vt:lpstr>Manrope Medium</vt:lpstr>
      <vt:lpstr>Arial</vt:lpstr>
      <vt:lpstr>Manrope Light</vt:lpstr>
      <vt:lpstr>Calibri</vt:lpstr>
      <vt:lpstr>Office Theme</vt:lpstr>
      <vt:lpstr>airbnb in nyc</vt:lpstr>
      <vt:lpstr>PowerPoint Presentation</vt:lpstr>
      <vt:lpstr>vacation rentals in nyc: a growing sector</vt:lpstr>
      <vt:lpstr>vacation rentals in nyc: a growing sector</vt:lpstr>
      <vt:lpstr>what is airbnb?</vt:lpstr>
      <vt:lpstr>PowerPoint Presentation</vt:lpstr>
      <vt:lpstr>why airbnb? trusted by tourists</vt:lpstr>
      <vt:lpstr>why airbnb? trusted by property owners</vt:lpstr>
      <vt:lpstr>why airbnb? trusted by property owners</vt:lpstr>
      <vt:lpstr>why airbnb? vs. regular  renting</vt:lpstr>
      <vt:lpstr>who joins airbnb? all kind of properties</vt:lpstr>
      <vt:lpstr>airbnb: an opportunity for everyone</vt:lpstr>
      <vt:lpstr>airbnb: an opportunity for everyone</vt:lpstr>
      <vt:lpstr>airbnb: an opportunity for everyone</vt:lpstr>
      <vt:lpstr>PowerPoint Presentation</vt:lpstr>
      <vt:lpstr>how to join airbnb?</vt:lpstr>
      <vt:lpstr>how does airbnb work?  your first guests</vt:lpstr>
      <vt:lpstr>how does airbnb work? guarantees</vt:lpstr>
      <vt:lpstr>PowerPoint Presentation</vt:lpstr>
      <vt:lpstr>airbnb: endgame</vt:lpstr>
      <vt:lpstr>airbnb in nyc: time for questions</vt:lpstr>
      <vt:lpstr>airbnb in nyc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in nyc</dc:title>
  <dc:creator>RODOLFO CASTRO</dc:creator>
  <cp:lastModifiedBy>LORENZO ANDRÉS VIGO DEL ROSSO</cp:lastModifiedBy>
  <cp:revision>1</cp:revision>
  <dcterms:created xsi:type="dcterms:W3CDTF">2021-10-09T08:28:58Z</dcterms:created>
  <dcterms:modified xsi:type="dcterms:W3CDTF">2022-01-09T20:02:57Z</dcterms:modified>
</cp:coreProperties>
</file>